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7" r:id="rId2"/>
    <p:sldId id="258" r:id="rId3"/>
    <p:sldId id="272" r:id="rId4"/>
    <p:sldId id="298" r:id="rId5"/>
    <p:sldId id="299" r:id="rId6"/>
    <p:sldId id="273" r:id="rId7"/>
    <p:sldId id="289" r:id="rId8"/>
    <p:sldId id="295" r:id="rId9"/>
    <p:sldId id="278" r:id="rId10"/>
    <p:sldId id="279" r:id="rId11"/>
    <p:sldId id="270" r:id="rId12"/>
    <p:sldId id="271" r:id="rId13"/>
    <p:sldId id="290" r:id="rId14"/>
    <p:sldId id="291" r:id="rId15"/>
    <p:sldId id="292" r:id="rId16"/>
    <p:sldId id="293" r:id="rId17"/>
    <p:sldId id="294" r:id="rId18"/>
    <p:sldId id="269" r:id="rId19"/>
    <p:sldId id="264" r:id="rId20"/>
    <p:sldId id="274" r:id="rId21"/>
    <p:sldId id="296" r:id="rId22"/>
    <p:sldId id="287" r:id="rId23"/>
    <p:sldId id="277" r:id="rId24"/>
    <p:sldId id="276" r:id="rId25"/>
    <p:sldId id="281" r:id="rId26"/>
    <p:sldId id="280" r:id="rId27"/>
    <p:sldId id="282" r:id="rId28"/>
    <p:sldId id="285" r:id="rId29"/>
    <p:sldId id="288" r:id="rId30"/>
    <p:sldId id="286" r:id="rId31"/>
    <p:sldId id="265"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p:cViewPr varScale="1">
        <p:scale>
          <a:sx n="90" d="100"/>
          <a:sy n="90" d="100"/>
        </p:scale>
        <p:origin x="1026" y="78"/>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an Menk" userId="c79e399d-5229-4b1e-808b-0d63d8fc556b" providerId="ADAL" clId="{7E9D6B6B-758C-4CED-A427-29B03C033D7C}"/>
    <pc:docChg chg="undo redo custSel addSld delSld modSld">
      <pc:chgData name="Brian Menk" userId="c79e399d-5229-4b1e-808b-0d63d8fc556b" providerId="ADAL" clId="{7E9D6B6B-758C-4CED-A427-29B03C033D7C}" dt="2022-08-09T15:59:01.131" v="2038" actId="20577"/>
      <pc:docMkLst>
        <pc:docMk/>
      </pc:docMkLst>
      <pc:sldChg chg="modSp mod">
        <pc:chgData name="Brian Menk" userId="c79e399d-5229-4b1e-808b-0d63d8fc556b" providerId="ADAL" clId="{7E9D6B6B-758C-4CED-A427-29B03C033D7C}" dt="2022-08-09T15:47:21.556" v="1572" actId="20577"/>
        <pc:sldMkLst>
          <pc:docMk/>
          <pc:sldMk cId="1177664225" sldId="270"/>
        </pc:sldMkLst>
        <pc:spChg chg="mod">
          <ac:chgData name="Brian Menk" userId="c79e399d-5229-4b1e-808b-0d63d8fc556b" providerId="ADAL" clId="{7E9D6B6B-758C-4CED-A427-29B03C033D7C}" dt="2022-08-09T15:47:21.556" v="1572" actId="20577"/>
          <ac:spMkLst>
            <pc:docMk/>
            <pc:sldMk cId="1177664225" sldId="270"/>
            <ac:spMk id="3" creationId="{00000000-0000-0000-0000-000000000000}"/>
          </ac:spMkLst>
        </pc:spChg>
      </pc:sldChg>
      <pc:sldChg chg="addSp delSp modSp mod">
        <pc:chgData name="Brian Menk" userId="c79e399d-5229-4b1e-808b-0d63d8fc556b" providerId="ADAL" clId="{7E9D6B6B-758C-4CED-A427-29B03C033D7C}" dt="2022-08-01T16:17:36.452" v="159" actId="1076"/>
        <pc:sldMkLst>
          <pc:docMk/>
          <pc:sldMk cId="601428313" sldId="272"/>
        </pc:sldMkLst>
        <pc:spChg chg="add mod">
          <ac:chgData name="Brian Menk" userId="c79e399d-5229-4b1e-808b-0d63d8fc556b" providerId="ADAL" clId="{7E9D6B6B-758C-4CED-A427-29B03C033D7C}" dt="2022-08-01T16:17:36.452" v="159" actId="1076"/>
          <ac:spMkLst>
            <pc:docMk/>
            <pc:sldMk cId="601428313" sldId="272"/>
            <ac:spMk id="10" creationId="{4C90620E-E083-0DFE-3306-77948F7FA195}"/>
          </ac:spMkLst>
        </pc:spChg>
        <pc:picChg chg="del">
          <ac:chgData name="Brian Menk" userId="c79e399d-5229-4b1e-808b-0d63d8fc556b" providerId="ADAL" clId="{7E9D6B6B-758C-4CED-A427-29B03C033D7C}" dt="2022-08-01T16:12:30.900" v="0" actId="21"/>
          <ac:picMkLst>
            <pc:docMk/>
            <pc:sldMk cId="601428313" sldId="272"/>
            <ac:picMk id="5" creationId="{00000000-0000-0000-0000-000000000000}"/>
          </ac:picMkLst>
        </pc:picChg>
        <pc:picChg chg="add mod">
          <ac:chgData name="Brian Menk" userId="c79e399d-5229-4b1e-808b-0d63d8fc556b" providerId="ADAL" clId="{7E9D6B6B-758C-4CED-A427-29B03C033D7C}" dt="2022-08-01T16:17:28.803" v="158" actId="1076"/>
          <ac:picMkLst>
            <pc:docMk/>
            <pc:sldMk cId="601428313" sldId="272"/>
            <ac:picMk id="8" creationId="{FB704424-811E-0A1C-D9B7-07761B25577E}"/>
          </ac:picMkLst>
        </pc:picChg>
        <pc:cxnChg chg="add mod">
          <ac:chgData name="Brian Menk" userId="c79e399d-5229-4b1e-808b-0d63d8fc556b" providerId="ADAL" clId="{7E9D6B6B-758C-4CED-A427-29B03C033D7C}" dt="2022-08-01T16:14:28.176" v="12" actId="1076"/>
          <ac:cxnSpMkLst>
            <pc:docMk/>
            <pc:sldMk cId="601428313" sldId="272"/>
            <ac:cxnSpMk id="11" creationId="{A2224E82-48F8-9BC6-319A-02597C7E4CB6}"/>
          </ac:cxnSpMkLst>
        </pc:cxnChg>
        <pc:cxnChg chg="add mod">
          <ac:chgData name="Brian Menk" userId="c79e399d-5229-4b1e-808b-0d63d8fc556b" providerId="ADAL" clId="{7E9D6B6B-758C-4CED-A427-29B03C033D7C}" dt="2022-08-01T16:14:38.122" v="13" actId="1076"/>
          <ac:cxnSpMkLst>
            <pc:docMk/>
            <pc:sldMk cId="601428313" sldId="272"/>
            <ac:cxnSpMk id="12" creationId="{4F87C11B-E6A1-76C5-1EB6-5FEEB24D3A2F}"/>
          </ac:cxnSpMkLst>
        </pc:cxnChg>
      </pc:sldChg>
      <pc:sldChg chg="addSp delSp modSp mod">
        <pc:chgData name="Brian Menk" userId="c79e399d-5229-4b1e-808b-0d63d8fc556b" providerId="ADAL" clId="{7E9D6B6B-758C-4CED-A427-29B03C033D7C}" dt="2022-08-01T18:13:03.810" v="1331" actId="21"/>
        <pc:sldMkLst>
          <pc:docMk/>
          <pc:sldMk cId="3207020543" sldId="273"/>
        </pc:sldMkLst>
        <pc:spChg chg="add mod">
          <ac:chgData name="Brian Menk" userId="c79e399d-5229-4b1e-808b-0d63d8fc556b" providerId="ADAL" clId="{7E9D6B6B-758C-4CED-A427-29B03C033D7C}" dt="2022-08-01T18:12:01.132" v="1291" actId="113"/>
          <ac:spMkLst>
            <pc:docMk/>
            <pc:sldMk cId="3207020543" sldId="273"/>
            <ac:spMk id="2" creationId="{1D04AEA3-0D74-2865-2B6C-414D7F8E4C22}"/>
          </ac:spMkLst>
        </pc:spChg>
        <pc:spChg chg="add del mod">
          <ac:chgData name="Brian Menk" userId="c79e399d-5229-4b1e-808b-0d63d8fc556b" providerId="ADAL" clId="{7E9D6B6B-758C-4CED-A427-29B03C033D7C}" dt="2022-08-01T18:13:01.176" v="1330" actId="21"/>
          <ac:spMkLst>
            <pc:docMk/>
            <pc:sldMk cId="3207020543" sldId="273"/>
            <ac:spMk id="8" creationId="{D97D1AB5-0611-9CE5-AC1C-B3A3C66AAA74}"/>
          </ac:spMkLst>
        </pc:spChg>
        <pc:picChg chg="mod">
          <ac:chgData name="Brian Menk" userId="c79e399d-5229-4b1e-808b-0d63d8fc556b" providerId="ADAL" clId="{7E9D6B6B-758C-4CED-A427-29B03C033D7C}" dt="2022-08-01T18:11:33.744" v="1289" actId="1076"/>
          <ac:picMkLst>
            <pc:docMk/>
            <pc:sldMk cId="3207020543" sldId="273"/>
            <ac:picMk id="13" creationId="{00000000-0000-0000-0000-000000000000}"/>
          </ac:picMkLst>
        </pc:picChg>
        <pc:cxnChg chg="del">
          <ac:chgData name="Brian Menk" userId="c79e399d-5229-4b1e-808b-0d63d8fc556b" providerId="ADAL" clId="{7E9D6B6B-758C-4CED-A427-29B03C033D7C}" dt="2022-08-01T18:13:03.810" v="1331" actId="21"/>
          <ac:cxnSpMkLst>
            <pc:docMk/>
            <pc:sldMk cId="3207020543" sldId="273"/>
            <ac:cxnSpMk id="19" creationId="{00000000-0000-0000-0000-000000000000}"/>
          </ac:cxnSpMkLst>
        </pc:cxnChg>
      </pc:sldChg>
      <pc:sldChg chg="modSp mod">
        <pc:chgData name="Brian Menk" userId="c79e399d-5229-4b1e-808b-0d63d8fc556b" providerId="ADAL" clId="{7E9D6B6B-758C-4CED-A427-29B03C033D7C}" dt="2022-08-01T18:34:41.307" v="1571" actId="20577"/>
        <pc:sldMkLst>
          <pc:docMk/>
          <pc:sldMk cId="457113281" sldId="286"/>
        </pc:sldMkLst>
        <pc:spChg chg="mod">
          <ac:chgData name="Brian Menk" userId="c79e399d-5229-4b1e-808b-0d63d8fc556b" providerId="ADAL" clId="{7E9D6B6B-758C-4CED-A427-29B03C033D7C}" dt="2022-08-01T18:34:41.307" v="1571" actId="20577"/>
          <ac:spMkLst>
            <pc:docMk/>
            <pc:sldMk cId="457113281" sldId="286"/>
            <ac:spMk id="2" creationId="{00000000-0000-0000-0000-000000000000}"/>
          </ac:spMkLst>
        </pc:spChg>
      </pc:sldChg>
      <pc:sldChg chg="addSp modSp mod">
        <pc:chgData name="Brian Menk" userId="c79e399d-5229-4b1e-808b-0d63d8fc556b" providerId="ADAL" clId="{7E9D6B6B-758C-4CED-A427-29B03C033D7C}" dt="2022-08-01T18:23:04.749" v="1537" actId="1076"/>
        <pc:sldMkLst>
          <pc:docMk/>
          <pc:sldMk cId="3450133287" sldId="287"/>
        </pc:sldMkLst>
        <pc:picChg chg="add mod">
          <ac:chgData name="Brian Menk" userId="c79e399d-5229-4b1e-808b-0d63d8fc556b" providerId="ADAL" clId="{7E9D6B6B-758C-4CED-A427-29B03C033D7C}" dt="2022-08-01T18:23:04.749" v="1537" actId="1076"/>
          <ac:picMkLst>
            <pc:docMk/>
            <pc:sldMk cId="3450133287" sldId="287"/>
            <ac:picMk id="5" creationId="{BF778527-479F-325C-B20C-44222A43E3D8}"/>
          </ac:picMkLst>
        </pc:picChg>
      </pc:sldChg>
      <pc:sldChg chg="addSp modSp mod">
        <pc:chgData name="Brian Menk" userId="c79e399d-5229-4b1e-808b-0d63d8fc556b" providerId="ADAL" clId="{7E9D6B6B-758C-4CED-A427-29B03C033D7C}" dt="2022-08-01T18:15:33.177" v="1461" actId="255"/>
        <pc:sldMkLst>
          <pc:docMk/>
          <pc:sldMk cId="3233670428" sldId="289"/>
        </pc:sldMkLst>
        <pc:spChg chg="add mod">
          <ac:chgData name="Brian Menk" userId="c79e399d-5229-4b1e-808b-0d63d8fc556b" providerId="ADAL" clId="{7E9D6B6B-758C-4CED-A427-29B03C033D7C}" dt="2022-08-01T18:15:33.177" v="1461" actId="255"/>
          <ac:spMkLst>
            <pc:docMk/>
            <pc:sldMk cId="3233670428" sldId="289"/>
            <ac:spMk id="5" creationId="{0CE17FB7-0099-105C-92FD-7ED0E5953972}"/>
          </ac:spMkLst>
        </pc:spChg>
      </pc:sldChg>
      <pc:sldChg chg="modSp mod">
        <pc:chgData name="Brian Menk" userId="c79e399d-5229-4b1e-808b-0d63d8fc556b" providerId="ADAL" clId="{7E9D6B6B-758C-4CED-A427-29B03C033D7C}" dt="2022-08-01T18:17:51.836" v="1534" actId="14100"/>
        <pc:sldMkLst>
          <pc:docMk/>
          <pc:sldMk cId="671309045" sldId="296"/>
        </pc:sldMkLst>
        <pc:spChg chg="mod">
          <ac:chgData name="Brian Menk" userId="c79e399d-5229-4b1e-808b-0d63d8fc556b" providerId="ADAL" clId="{7E9D6B6B-758C-4CED-A427-29B03C033D7C}" dt="2022-08-01T18:16:16.782" v="1469" actId="20577"/>
          <ac:spMkLst>
            <pc:docMk/>
            <pc:sldMk cId="671309045" sldId="296"/>
            <ac:spMk id="2" creationId="{00000000-0000-0000-0000-000000000000}"/>
          </ac:spMkLst>
        </pc:spChg>
        <pc:spChg chg="mod">
          <ac:chgData name="Brian Menk" userId="c79e399d-5229-4b1e-808b-0d63d8fc556b" providerId="ADAL" clId="{7E9D6B6B-758C-4CED-A427-29B03C033D7C}" dt="2022-08-01T18:17:51.836" v="1534" actId="14100"/>
          <ac:spMkLst>
            <pc:docMk/>
            <pc:sldMk cId="671309045" sldId="296"/>
            <ac:spMk id="3" creationId="{00000000-0000-0000-0000-000000000000}"/>
          </ac:spMkLst>
        </pc:spChg>
      </pc:sldChg>
      <pc:sldChg chg="del">
        <pc:chgData name="Brian Menk" userId="c79e399d-5229-4b1e-808b-0d63d8fc556b" providerId="ADAL" clId="{7E9D6B6B-758C-4CED-A427-29B03C033D7C}" dt="2022-08-01T18:24:13.569" v="1538" actId="2696"/>
        <pc:sldMkLst>
          <pc:docMk/>
          <pc:sldMk cId="2215264826" sldId="297"/>
        </pc:sldMkLst>
      </pc:sldChg>
      <pc:sldChg chg="addSp modSp new mod">
        <pc:chgData name="Brian Menk" userId="c79e399d-5229-4b1e-808b-0d63d8fc556b" providerId="ADAL" clId="{7E9D6B6B-758C-4CED-A427-29B03C033D7C}" dt="2022-08-01T16:21:36.407" v="223" actId="20577"/>
        <pc:sldMkLst>
          <pc:docMk/>
          <pc:sldMk cId="933348118" sldId="298"/>
        </pc:sldMkLst>
        <pc:spChg chg="add mod">
          <ac:chgData name="Brian Menk" userId="c79e399d-5229-4b1e-808b-0d63d8fc556b" providerId="ADAL" clId="{7E9D6B6B-758C-4CED-A427-29B03C033D7C}" dt="2022-08-01T16:21:36.407" v="223" actId="20577"/>
          <ac:spMkLst>
            <pc:docMk/>
            <pc:sldMk cId="933348118" sldId="298"/>
            <ac:spMk id="5" creationId="{1267FCF7-85D3-3D39-1F42-62680AFD36F4}"/>
          </ac:spMkLst>
        </pc:spChg>
        <pc:picChg chg="add mod">
          <ac:chgData name="Brian Menk" userId="c79e399d-5229-4b1e-808b-0d63d8fc556b" providerId="ADAL" clId="{7E9D6B6B-758C-4CED-A427-29B03C033D7C}" dt="2022-08-01T16:19:29.981" v="163" actId="14100"/>
          <ac:picMkLst>
            <pc:docMk/>
            <pc:sldMk cId="933348118" sldId="298"/>
            <ac:picMk id="3" creationId="{5A3DEF70-E44F-DDA2-19DB-D9B9007EB406}"/>
          </ac:picMkLst>
        </pc:picChg>
        <pc:cxnChg chg="add mod">
          <ac:chgData name="Brian Menk" userId="c79e399d-5229-4b1e-808b-0d63d8fc556b" providerId="ADAL" clId="{7E9D6B6B-758C-4CED-A427-29B03C033D7C}" dt="2022-08-01T16:20:03.474" v="165" actId="1076"/>
          <ac:cxnSpMkLst>
            <pc:docMk/>
            <pc:sldMk cId="933348118" sldId="298"/>
            <ac:cxnSpMk id="4" creationId="{B1E9C6EB-182F-9199-C358-31A5ED7F22AC}"/>
          </ac:cxnSpMkLst>
        </pc:cxnChg>
      </pc:sldChg>
      <pc:sldChg chg="addSp modSp new mod modClrScheme chgLayout">
        <pc:chgData name="Brian Menk" userId="c79e399d-5229-4b1e-808b-0d63d8fc556b" providerId="ADAL" clId="{7E9D6B6B-758C-4CED-A427-29B03C033D7C}" dt="2022-08-09T15:59:01.131" v="2038" actId="20577"/>
        <pc:sldMkLst>
          <pc:docMk/>
          <pc:sldMk cId="955936810" sldId="299"/>
        </pc:sldMkLst>
        <pc:spChg chg="add mod">
          <ac:chgData name="Brian Menk" userId="c79e399d-5229-4b1e-808b-0d63d8fc556b" providerId="ADAL" clId="{7E9D6B6B-758C-4CED-A427-29B03C033D7C}" dt="2022-08-01T16:49:09.924" v="982" actId="207"/>
          <ac:spMkLst>
            <pc:docMk/>
            <pc:sldMk cId="955936810" sldId="299"/>
            <ac:spMk id="2" creationId="{A2CCC7A2-7995-71CE-852F-0FF4FC327712}"/>
          </ac:spMkLst>
        </pc:spChg>
        <pc:spChg chg="add mod">
          <ac:chgData name="Brian Menk" userId="c79e399d-5229-4b1e-808b-0d63d8fc556b" providerId="ADAL" clId="{7E9D6B6B-758C-4CED-A427-29B03C033D7C}" dt="2022-08-09T15:59:01.131" v="2038" actId="20577"/>
          <ac:spMkLst>
            <pc:docMk/>
            <pc:sldMk cId="955936810" sldId="299"/>
            <ac:spMk id="3" creationId="{52E4A66D-FD2A-DE45-844F-E8EABA1AAC88}"/>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400" dirty="0">
                <a:solidFill>
                  <a:schemeClr val="accent6"/>
                </a:solidFill>
              </a:rPr>
              <a:t>Expectations</a:t>
            </a:r>
            <a:r>
              <a:rPr lang="en-US" sz="2400" baseline="0" dirty="0">
                <a:solidFill>
                  <a:schemeClr val="accent6"/>
                </a:solidFill>
              </a:rPr>
              <a:t> of Their Coach</a:t>
            </a:r>
            <a:endParaRPr lang="en-US" sz="2400" dirty="0">
              <a:solidFill>
                <a:schemeClr val="accent6"/>
              </a:solidFill>
            </a:endParaRPr>
          </a:p>
        </c:rich>
      </c:tx>
      <c:layout>
        <c:manualLayout>
          <c:xMode val="edge"/>
          <c:yMode val="edge"/>
          <c:x val="0.26581565539601665"/>
          <c:y val="5.1679586563307496E-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5.7410776594102209E-2"/>
          <c:y val="0.10875968992248063"/>
          <c:w val="0.94258922340589779"/>
          <c:h val="0.47459154814950455"/>
        </c:manualLayout>
      </c:layout>
      <c:bar3DChart>
        <c:barDir val="col"/>
        <c:grouping val="stacked"/>
        <c:varyColors val="0"/>
        <c:ser>
          <c:idx val="0"/>
          <c:order val="0"/>
          <c:tx>
            <c:strRef>
              <c:f>Sheet1!$B$1</c:f>
              <c:strCache>
                <c:ptCount val="1"/>
                <c:pt idx="0">
                  <c:v>Number of Responses</c:v>
                </c:pt>
              </c:strCache>
            </c:strRef>
          </c:tx>
          <c:spPr>
            <a:solidFill>
              <a:schemeClr val="accent1"/>
            </a:solidFill>
            <a:ln>
              <a:noFill/>
            </a:ln>
            <a:effectLst/>
            <a:sp3d/>
          </c:spPr>
          <c:invertIfNegative val="0"/>
          <c:cat>
            <c:strRef>
              <c:f>Sheet1!$A$2:$A$15</c:f>
              <c:strCache>
                <c:ptCount val="14"/>
                <c:pt idx="0">
                  <c:v>Play as a team</c:v>
                </c:pt>
                <c:pt idx="1">
                  <c:v>Individual skill development</c:v>
                </c:pt>
                <c:pt idx="2">
                  <c:v>Organization/Leadership</c:v>
                </c:pt>
                <c:pt idx="3">
                  <c:v>Integrity/Role model/Life lessons/Character building</c:v>
                </c:pt>
                <c:pt idx="4">
                  <c:v>Fair treatment of all players</c:v>
                </c:pt>
                <c:pt idx="5">
                  <c:v>Goal setting</c:v>
                </c:pt>
                <c:pt idx="6">
                  <c:v>Compete to win</c:v>
                </c:pt>
                <c:pt idx="7">
                  <c:v>Encouragement/positive feedback/constructive criticism</c:v>
                </c:pt>
                <c:pt idx="8">
                  <c:v>Connect with each individual player</c:v>
                </c:pt>
                <c:pt idx="9">
                  <c:v>Belief in me</c:v>
                </c:pt>
                <c:pt idx="10">
                  <c:v>Open to player questions/ideas</c:v>
                </c:pt>
                <c:pt idx="11">
                  <c:v>Handle criticism</c:v>
                </c:pt>
                <c:pt idx="12">
                  <c:v>Knowledge of the sport</c:v>
                </c:pt>
                <c:pt idx="13">
                  <c:v>Don't yell</c:v>
                </c:pt>
              </c:strCache>
            </c:strRef>
          </c:cat>
          <c:val>
            <c:numRef>
              <c:f>Sheet1!$B$2:$B$15</c:f>
              <c:numCache>
                <c:formatCode>General</c:formatCode>
                <c:ptCount val="14"/>
                <c:pt idx="0">
                  <c:v>4</c:v>
                </c:pt>
                <c:pt idx="1">
                  <c:v>11</c:v>
                </c:pt>
                <c:pt idx="2">
                  <c:v>7</c:v>
                </c:pt>
                <c:pt idx="3">
                  <c:v>9</c:v>
                </c:pt>
                <c:pt idx="4">
                  <c:v>6</c:v>
                </c:pt>
                <c:pt idx="5">
                  <c:v>3</c:v>
                </c:pt>
                <c:pt idx="6">
                  <c:v>6</c:v>
                </c:pt>
                <c:pt idx="7">
                  <c:v>12</c:v>
                </c:pt>
                <c:pt idx="8">
                  <c:v>6</c:v>
                </c:pt>
                <c:pt idx="9">
                  <c:v>3</c:v>
                </c:pt>
                <c:pt idx="10">
                  <c:v>2</c:v>
                </c:pt>
                <c:pt idx="11">
                  <c:v>3</c:v>
                </c:pt>
                <c:pt idx="12">
                  <c:v>5</c:v>
                </c:pt>
                <c:pt idx="13">
                  <c:v>1</c:v>
                </c:pt>
              </c:numCache>
            </c:numRef>
          </c:val>
          <c:extLst>
            <c:ext xmlns:c16="http://schemas.microsoft.com/office/drawing/2014/chart" uri="{C3380CC4-5D6E-409C-BE32-E72D297353CC}">
              <c16:uniqueId val="{00000000-6D44-478A-A8C5-15F2C85B7D1E}"/>
            </c:ext>
          </c:extLst>
        </c:ser>
        <c:dLbls>
          <c:showLegendKey val="0"/>
          <c:showVal val="0"/>
          <c:showCatName val="0"/>
          <c:showSerName val="0"/>
          <c:showPercent val="0"/>
          <c:showBubbleSize val="0"/>
        </c:dLbls>
        <c:gapWidth val="150"/>
        <c:shape val="box"/>
        <c:axId val="574098824"/>
        <c:axId val="574101448"/>
        <c:axId val="0"/>
      </c:bar3DChart>
      <c:catAx>
        <c:axId val="57409882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4101448"/>
        <c:crosses val="autoZero"/>
        <c:auto val="1"/>
        <c:lblAlgn val="ctr"/>
        <c:lblOffset val="100"/>
        <c:noMultiLvlLbl val="0"/>
      </c:catAx>
      <c:valAx>
        <c:axId val="5741014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40988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400" dirty="0">
                <a:solidFill>
                  <a:schemeClr val="accent6"/>
                </a:solidFill>
              </a:rPr>
              <a:t>Expectation</a:t>
            </a:r>
            <a:r>
              <a:rPr lang="en-US" sz="2400" baseline="0" dirty="0">
                <a:solidFill>
                  <a:schemeClr val="accent6"/>
                </a:solidFill>
              </a:rPr>
              <a:t>s of Their Parents</a:t>
            </a:r>
            <a:endParaRPr lang="en-US" sz="2400" dirty="0">
              <a:solidFill>
                <a:schemeClr val="accent6"/>
              </a:solidFill>
            </a:endParaRPr>
          </a:p>
        </c:rich>
      </c:tx>
      <c:layout>
        <c:manualLayout>
          <c:xMode val="edge"/>
          <c:yMode val="edge"/>
          <c:x val="0.25113378255602664"/>
          <c:y val="1.393728222996515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w="25400">
          <a:noFill/>
        </a:ln>
        <a:effectLst/>
        <a:sp3d/>
      </c:spPr>
    </c:sideWall>
    <c:backWall>
      <c:thickness val="0"/>
      <c:spPr>
        <a:noFill/>
        <a:ln w="25400">
          <a:noFill/>
        </a:ln>
        <a:effectLst/>
        <a:sp3d/>
      </c:spPr>
    </c:backWall>
    <c:plotArea>
      <c:layout/>
      <c:bar3DChart>
        <c:barDir val="col"/>
        <c:grouping val="stacked"/>
        <c:varyColors val="0"/>
        <c:ser>
          <c:idx val="0"/>
          <c:order val="0"/>
          <c:tx>
            <c:strRef>
              <c:f>Sheet2!$B$1</c:f>
              <c:strCache>
                <c:ptCount val="1"/>
                <c:pt idx="0">
                  <c:v>Number of Responses</c:v>
                </c:pt>
              </c:strCache>
            </c:strRef>
          </c:tx>
          <c:spPr>
            <a:solidFill>
              <a:schemeClr val="accent1"/>
            </a:solidFill>
            <a:ln>
              <a:noFill/>
            </a:ln>
            <a:effectLst/>
            <a:sp3d/>
          </c:spPr>
          <c:invertIfNegative val="0"/>
          <c:cat>
            <c:strRef>
              <c:f>Sheet2!$A$2:$A$12</c:f>
              <c:strCache>
                <c:ptCount val="11"/>
                <c:pt idx="0">
                  <c:v>Attend events</c:v>
                </c:pt>
                <c:pt idx="1">
                  <c:v>Support me, team, and coach no matter what</c:v>
                </c:pt>
                <c:pt idx="2">
                  <c:v>Parents parent, and coaches coach</c:v>
                </c:pt>
                <c:pt idx="3">
                  <c:v>Know the athlete's motives come ahead of theirs</c:v>
                </c:pt>
                <c:pt idx="4">
                  <c:v>Enjoy the game being played above winning</c:v>
                </c:pt>
                <c:pt idx="5">
                  <c:v>Motivate me to improve</c:v>
                </c:pt>
                <c:pt idx="6">
                  <c:v>Understand that failure causes growth</c:v>
                </c:pt>
                <c:pt idx="7">
                  <c:v>Let me communicate and handle issues</c:v>
                </c:pt>
                <c:pt idx="8">
                  <c:v>Don't embarrass me</c:v>
                </c:pt>
                <c:pt idx="9">
                  <c:v>Have knowledge of the sport</c:v>
                </c:pt>
                <c:pt idx="10">
                  <c:v>Don't criticize my teammates</c:v>
                </c:pt>
              </c:strCache>
            </c:strRef>
          </c:cat>
          <c:val>
            <c:numRef>
              <c:f>Sheet2!$B$2:$B$12</c:f>
              <c:numCache>
                <c:formatCode>General</c:formatCode>
                <c:ptCount val="11"/>
                <c:pt idx="0">
                  <c:v>8</c:v>
                </c:pt>
                <c:pt idx="1">
                  <c:v>22</c:v>
                </c:pt>
                <c:pt idx="2">
                  <c:v>11</c:v>
                </c:pt>
                <c:pt idx="3">
                  <c:v>1</c:v>
                </c:pt>
                <c:pt idx="4">
                  <c:v>2</c:v>
                </c:pt>
                <c:pt idx="5">
                  <c:v>3</c:v>
                </c:pt>
                <c:pt idx="6">
                  <c:v>2</c:v>
                </c:pt>
                <c:pt idx="7">
                  <c:v>6</c:v>
                </c:pt>
                <c:pt idx="8">
                  <c:v>2</c:v>
                </c:pt>
                <c:pt idx="9">
                  <c:v>1</c:v>
                </c:pt>
                <c:pt idx="10">
                  <c:v>5</c:v>
                </c:pt>
              </c:numCache>
            </c:numRef>
          </c:val>
          <c:extLst>
            <c:ext xmlns:c16="http://schemas.microsoft.com/office/drawing/2014/chart" uri="{C3380CC4-5D6E-409C-BE32-E72D297353CC}">
              <c16:uniqueId val="{00000000-7C35-43FC-BC7A-69237B15B75A}"/>
            </c:ext>
          </c:extLst>
        </c:ser>
        <c:dLbls>
          <c:showLegendKey val="0"/>
          <c:showVal val="0"/>
          <c:showCatName val="0"/>
          <c:showSerName val="0"/>
          <c:showPercent val="0"/>
          <c:showBubbleSize val="0"/>
        </c:dLbls>
        <c:gapWidth val="150"/>
        <c:shape val="box"/>
        <c:axId val="584684696"/>
        <c:axId val="584683056"/>
        <c:axId val="0"/>
      </c:bar3DChart>
      <c:catAx>
        <c:axId val="58468469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4683056"/>
        <c:crosses val="autoZero"/>
        <c:auto val="1"/>
        <c:lblAlgn val="ctr"/>
        <c:lblOffset val="100"/>
        <c:noMultiLvlLbl val="0"/>
      </c:catAx>
      <c:valAx>
        <c:axId val="5846830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8468469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5932170" y="4323845"/>
            <a:ext cx="2297429" cy="365125"/>
          </a:xfrm>
        </p:spPr>
        <p:txBody>
          <a:bodyPr/>
          <a:lstStyle/>
          <a:p>
            <a:pPr>
              <a:defRPr/>
            </a:pPr>
            <a:fld id="{E8812A61-9ADB-40D0-9EEC-FEDA6C07C5E0}" type="datetimeFigureOut">
              <a:rPr lang="en-US" smtClean="0"/>
              <a:pPr>
                <a:defRPr/>
              </a:pPr>
              <a:t>8/9/2022</a:t>
            </a:fld>
            <a:endParaRPr lang="en-US" dirty="0"/>
          </a:p>
        </p:txBody>
      </p:sp>
      <p:sp>
        <p:nvSpPr>
          <p:cNvPr id="5" name="Footer Placeholder 4"/>
          <p:cNvSpPr>
            <a:spLocks noGrp="1"/>
          </p:cNvSpPr>
          <p:nvPr>
            <p:ph type="ftr" sz="quarter" idx="11"/>
          </p:nvPr>
        </p:nvSpPr>
        <p:spPr>
          <a:xfrm>
            <a:off x="914400" y="4323846"/>
            <a:ext cx="4880610" cy="365125"/>
          </a:xfrm>
        </p:spPr>
        <p:txBody>
          <a:bodyPr/>
          <a:lstStyle/>
          <a:p>
            <a:pPr>
              <a:defRPr/>
            </a:pPr>
            <a:endParaRPr lang="en-US"/>
          </a:p>
        </p:txBody>
      </p:sp>
      <p:sp>
        <p:nvSpPr>
          <p:cNvPr id="6" name="Slide Number Placeholder 5"/>
          <p:cNvSpPr>
            <a:spLocks noGrp="1"/>
          </p:cNvSpPr>
          <p:nvPr>
            <p:ph type="sldNum" sz="quarter" idx="12"/>
          </p:nvPr>
        </p:nvSpPr>
        <p:spPr>
          <a:xfrm>
            <a:off x="6057900" y="1430867"/>
            <a:ext cx="2171700" cy="365125"/>
          </a:xfrm>
        </p:spPr>
        <p:txBody>
          <a:bodyPr/>
          <a:lstStyle/>
          <a:p>
            <a:pPr>
              <a:defRPr/>
            </a:pPr>
            <a:fld id="{633D9846-F8A2-488C-98CA-08F9D0E1996A}" type="slidenum">
              <a:rPr lang="en-US" altLang="en-US" smtClean="0"/>
              <a:pPr>
                <a:defRPr/>
              </a:pPr>
              <a:t>‹#›</a:t>
            </a:fld>
            <a:endParaRPr lang="en-US" altLang="en-US"/>
          </a:p>
        </p:txBody>
      </p:sp>
    </p:spTree>
    <p:extLst>
      <p:ext uri="{BB962C8B-B14F-4D97-AF65-F5344CB8AC3E}">
        <p14:creationId xmlns:p14="http://schemas.microsoft.com/office/powerpoint/2010/main" val="1504327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C70F0524-ADB7-490C-B941-53836CB8729A}" type="datetimeFigureOut">
              <a:rPr lang="en-US" smtClean="0"/>
              <a:pPr>
                <a:defRPr/>
              </a:pPr>
              <a:t>8/9/2022</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F4B7A12-5442-493E-9D53-944DB1602C4B}" type="slidenum">
              <a:rPr lang="en-US" altLang="en-US" smtClean="0"/>
              <a:pPr>
                <a:defRPr/>
              </a:pPr>
              <a:t>‹#›</a:t>
            </a:fld>
            <a:endParaRPr lang="en-US" altLang="en-US"/>
          </a:p>
        </p:txBody>
      </p:sp>
    </p:spTree>
    <p:extLst>
      <p:ext uri="{BB962C8B-B14F-4D97-AF65-F5344CB8AC3E}">
        <p14:creationId xmlns:p14="http://schemas.microsoft.com/office/powerpoint/2010/main" val="1588539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pPr>
              <a:defRPr/>
            </a:pPr>
            <a:fld id="{C70F0524-ADB7-490C-B941-53836CB8729A}" type="datetimeFigureOut">
              <a:rPr lang="en-US" smtClean="0"/>
              <a:pPr>
                <a:defRPr/>
              </a:pPr>
              <a:t>8/9/2022</a:t>
            </a:fld>
            <a:endParaRPr lang="en-US" dirty="0"/>
          </a:p>
        </p:txBody>
      </p:sp>
      <p:sp>
        <p:nvSpPr>
          <p:cNvPr id="6" name="Footer Placeholder 5"/>
          <p:cNvSpPr>
            <a:spLocks noGrp="1"/>
          </p:cNvSpPr>
          <p:nvPr>
            <p:ph type="ftr" sz="quarter" idx="11"/>
          </p:nvPr>
        </p:nvSpPr>
        <p:spPr>
          <a:xfrm>
            <a:off x="594360" y="381001"/>
            <a:ext cx="4830656" cy="365125"/>
          </a:xfrm>
        </p:spPr>
        <p:txBody>
          <a:bodyPr/>
          <a:lstStyle/>
          <a:p>
            <a:pPr>
              <a:defRPr/>
            </a:pPr>
            <a:endParaRPr lang="en-US"/>
          </a:p>
        </p:txBody>
      </p:sp>
      <p:sp>
        <p:nvSpPr>
          <p:cNvPr id="7" name="Slide Number Placeholder 6"/>
          <p:cNvSpPr>
            <a:spLocks noGrp="1"/>
          </p:cNvSpPr>
          <p:nvPr>
            <p:ph type="sldNum" sz="quarter" idx="12"/>
          </p:nvPr>
        </p:nvSpPr>
        <p:spPr>
          <a:xfrm>
            <a:off x="7882466" y="381001"/>
            <a:ext cx="667174" cy="365125"/>
          </a:xfrm>
        </p:spPr>
        <p:txBody>
          <a:bodyPr/>
          <a:lstStyle/>
          <a:p>
            <a:pPr>
              <a:defRPr/>
            </a:pPr>
            <a:fld id="{3F4B7A12-5442-493E-9D53-944DB1602C4B}" type="slidenum">
              <a:rPr lang="en-US" altLang="en-US" smtClean="0"/>
              <a:pPr>
                <a:defRPr/>
              </a:pPr>
              <a:t>‹#›</a:t>
            </a:fld>
            <a:endParaRPr lang="en-US" altLang="en-US"/>
          </a:p>
        </p:txBody>
      </p:sp>
    </p:spTree>
    <p:extLst>
      <p:ext uri="{BB962C8B-B14F-4D97-AF65-F5344CB8AC3E}">
        <p14:creationId xmlns:p14="http://schemas.microsoft.com/office/powerpoint/2010/main" val="33017598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pPr>
              <a:defRPr/>
            </a:pPr>
            <a:fld id="{C70F0524-ADB7-490C-B941-53836CB8729A}" type="datetimeFigureOut">
              <a:rPr lang="en-US" smtClean="0"/>
              <a:pPr>
                <a:defRPr/>
              </a:pPr>
              <a:t>8/9/2022</a:t>
            </a:fld>
            <a:endParaRPr lang="en-US" dirty="0"/>
          </a:p>
        </p:txBody>
      </p:sp>
      <p:sp>
        <p:nvSpPr>
          <p:cNvPr id="6" name="Footer Placeholder 5"/>
          <p:cNvSpPr>
            <a:spLocks noGrp="1"/>
          </p:cNvSpPr>
          <p:nvPr>
            <p:ph type="ftr" sz="quarter" idx="11"/>
          </p:nvPr>
        </p:nvSpPr>
        <p:spPr>
          <a:xfrm>
            <a:off x="594360" y="379438"/>
            <a:ext cx="4830656" cy="365125"/>
          </a:xfrm>
        </p:spPr>
        <p:txBody>
          <a:bodyPr/>
          <a:lstStyle/>
          <a:p>
            <a:pPr>
              <a:defRPr/>
            </a:pPr>
            <a:endParaRPr lang="en-US"/>
          </a:p>
        </p:txBody>
      </p:sp>
      <p:sp>
        <p:nvSpPr>
          <p:cNvPr id="7" name="Slide Number Placeholder 6"/>
          <p:cNvSpPr>
            <a:spLocks noGrp="1"/>
          </p:cNvSpPr>
          <p:nvPr>
            <p:ph type="sldNum" sz="quarter" idx="12"/>
          </p:nvPr>
        </p:nvSpPr>
        <p:spPr>
          <a:xfrm>
            <a:off x="7882466" y="381001"/>
            <a:ext cx="667174" cy="365125"/>
          </a:xfrm>
        </p:spPr>
        <p:txBody>
          <a:bodyPr/>
          <a:lstStyle/>
          <a:p>
            <a:pPr>
              <a:defRPr/>
            </a:pPr>
            <a:fld id="{3F4B7A12-5442-493E-9D53-944DB1602C4B}" type="slidenum">
              <a:rPr lang="en-US" altLang="en-US" smtClean="0"/>
              <a:pPr>
                <a:defRPr/>
              </a:pPr>
              <a:t>‹#›</a:t>
            </a:fld>
            <a:endParaRPr lang="en-US" altLang="en-US"/>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100847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pPr>
              <a:defRPr/>
            </a:pPr>
            <a:fld id="{C70F0524-ADB7-490C-B941-53836CB8729A}" type="datetimeFigureOut">
              <a:rPr lang="en-US" smtClean="0"/>
              <a:pPr>
                <a:defRPr/>
              </a:pPr>
              <a:t>8/9/2022</a:t>
            </a:fld>
            <a:endParaRPr lang="en-US" dirty="0"/>
          </a:p>
        </p:txBody>
      </p:sp>
      <p:sp>
        <p:nvSpPr>
          <p:cNvPr id="6" name="Footer Placeholder 5"/>
          <p:cNvSpPr>
            <a:spLocks noGrp="1"/>
          </p:cNvSpPr>
          <p:nvPr>
            <p:ph type="ftr" sz="quarter" idx="11"/>
          </p:nvPr>
        </p:nvSpPr>
        <p:spPr>
          <a:xfrm>
            <a:off x="594360" y="378884"/>
            <a:ext cx="4830656" cy="365125"/>
          </a:xfrm>
        </p:spPr>
        <p:txBody>
          <a:bodyPr/>
          <a:lstStyle/>
          <a:p>
            <a:pPr>
              <a:defRPr/>
            </a:pPr>
            <a:endParaRPr lang="en-US"/>
          </a:p>
        </p:txBody>
      </p:sp>
      <p:sp>
        <p:nvSpPr>
          <p:cNvPr id="7" name="Slide Number Placeholder 6"/>
          <p:cNvSpPr>
            <a:spLocks noGrp="1"/>
          </p:cNvSpPr>
          <p:nvPr>
            <p:ph type="sldNum" sz="quarter" idx="12"/>
          </p:nvPr>
        </p:nvSpPr>
        <p:spPr>
          <a:xfrm>
            <a:off x="7882466" y="381001"/>
            <a:ext cx="667174" cy="365125"/>
          </a:xfrm>
        </p:spPr>
        <p:txBody>
          <a:bodyPr/>
          <a:lstStyle/>
          <a:p>
            <a:pPr>
              <a:defRPr/>
            </a:pPr>
            <a:fld id="{3F4B7A12-5442-493E-9D53-944DB1602C4B}" type="slidenum">
              <a:rPr lang="en-US" altLang="en-US" smtClean="0"/>
              <a:pPr>
                <a:defRPr/>
              </a:pPr>
              <a:t>‹#›</a:t>
            </a:fld>
            <a:endParaRPr lang="en-US" altLang="en-US"/>
          </a:p>
        </p:txBody>
      </p:sp>
    </p:spTree>
    <p:extLst>
      <p:ext uri="{BB962C8B-B14F-4D97-AF65-F5344CB8AC3E}">
        <p14:creationId xmlns:p14="http://schemas.microsoft.com/office/powerpoint/2010/main" val="8531558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pPr>
              <a:defRPr/>
            </a:pPr>
            <a:fld id="{C70F0524-ADB7-490C-B941-53836CB8729A}" type="datetimeFigureOut">
              <a:rPr lang="en-US" smtClean="0"/>
              <a:pPr>
                <a:defRPr/>
              </a:pPr>
              <a:t>8/9/2022</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3F4B7A12-5442-493E-9D53-944DB1602C4B}" type="slidenum">
              <a:rPr lang="en-US" altLang="en-US" smtClean="0"/>
              <a:pPr>
                <a:defRPr/>
              </a:pPr>
              <a:t>‹#›</a:t>
            </a:fld>
            <a:endParaRPr lang="en-US" altLang="en-US"/>
          </a:p>
        </p:txBody>
      </p:sp>
    </p:spTree>
    <p:extLst>
      <p:ext uri="{BB962C8B-B14F-4D97-AF65-F5344CB8AC3E}">
        <p14:creationId xmlns:p14="http://schemas.microsoft.com/office/powerpoint/2010/main" val="998575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pPr>
              <a:defRPr/>
            </a:pPr>
            <a:fld id="{C70F0524-ADB7-490C-B941-53836CB8729A}" type="datetimeFigureOut">
              <a:rPr lang="en-US" smtClean="0"/>
              <a:pPr>
                <a:defRPr/>
              </a:pPr>
              <a:t>8/9/2022</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3F4B7A12-5442-493E-9D53-944DB1602C4B}" type="slidenum">
              <a:rPr lang="en-US" altLang="en-US" smtClean="0"/>
              <a:pPr>
                <a:defRPr/>
              </a:pPr>
              <a:t>‹#›</a:t>
            </a:fld>
            <a:endParaRPr lang="en-US" altLang="en-US"/>
          </a:p>
        </p:txBody>
      </p:sp>
    </p:spTree>
    <p:extLst>
      <p:ext uri="{BB962C8B-B14F-4D97-AF65-F5344CB8AC3E}">
        <p14:creationId xmlns:p14="http://schemas.microsoft.com/office/powerpoint/2010/main" val="26272790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3DE1DEB4-2855-4FCC-8650-E381720C3C52}" type="datetimeFigureOut">
              <a:rPr lang="en-US" smtClean="0"/>
              <a:pPr>
                <a:defRPr/>
              </a:pPr>
              <a:t>8/9/2022</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FE9E5F2-BA76-4C6E-B658-6400A0A7DD00}" type="slidenum">
              <a:rPr lang="en-US" altLang="en-US" smtClean="0"/>
              <a:pPr>
                <a:defRPr/>
              </a:pPr>
              <a:t>‹#›</a:t>
            </a:fld>
            <a:endParaRPr lang="en-US" altLang="en-US"/>
          </a:p>
        </p:txBody>
      </p:sp>
    </p:spTree>
    <p:extLst>
      <p:ext uri="{BB962C8B-B14F-4D97-AF65-F5344CB8AC3E}">
        <p14:creationId xmlns:p14="http://schemas.microsoft.com/office/powerpoint/2010/main" val="42045620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pPr>
              <a:defRPr/>
            </a:pPr>
            <a:fld id="{ED9C6135-5956-49AC-BEBC-BB9F9299A6DB}" type="datetimeFigureOut">
              <a:rPr lang="en-US" smtClean="0"/>
              <a:pPr>
                <a:defRPr/>
              </a:pPr>
              <a:t>8/9/2022</a:t>
            </a:fld>
            <a:endParaRPr lang="en-US" dirty="0"/>
          </a:p>
        </p:txBody>
      </p:sp>
      <p:sp>
        <p:nvSpPr>
          <p:cNvPr id="5" name="Footer Placeholder 4"/>
          <p:cNvSpPr>
            <a:spLocks noGrp="1"/>
          </p:cNvSpPr>
          <p:nvPr>
            <p:ph type="ftr" sz="quarter" idx="11"/>
          </p:nvPr>
        </p:nvSpPr>
        <p:spPr>
          <a:xfrm>
            <a:off x="594360" y="381001"/>
            <a:ext cx="4830656" cy="365125"/>
          </a:xfrm>
        </p:spPr>
        <p:txBody>
          <a:bodyPr/>
          <a:lstStyle/>
          <a:p>
            <a:pPr>
              <a:defRPr/>
            </a:pPr>
            <a:endParaRPr lang="en-US"/>
          </a:p>
        </p:txBody>
      </p:sp>
      <p:sp>
        <p:nvSpPr>
          <p:cNvPr id="6" name="Slide Number Placeholder 5"/>
          <p:cNvSpPr>
            <a:spLocks noGrp="1"/>
          </p:cNvSpPr>
          <p:nvPr>
            <p:ph type="sldNum" sz="quarter" idx="12"/>
          </p:nvPr>
        </p:nvSpPr>
        <p:spPr>
          <a:xfrm>
            <a:off x="7882466" y="381001"/>
            <a:ext cx="667174" cy="365125"/>
          </a:xfrm>
        </p:spPr>
        <p:txBody>
          <a:bodyPr/>
          <a:lstStyle/>
          <a:p>
            <a:pPr>
              <a:defRPr/>
            </a:pPr>
            <a:fld id="{51073627-5474-4326-B1AD-7360D1974DAD}" type="slidenum">
              <a:rPr lang="en-US" altLang="en-US" smtClean="0"/>
              <a:pPr>
                <a:defRPr/>
              </a:pPr>
              <a:t>‹#›</a:t>
            </a:fld>
            <a:endParaRPr lang="en-US" altLang="en-US"/>
          </a:p>
        </p:txBody>
      </p:sp>
    </p:spTree>
    <p:extLst>
      <p:ext uri="{BB962C8B-B14F-4D97-AF65-F5344CB8AC3E}">
        <p14:creationId xmlns:p14="http://schemas.microsoft.com/office/powerpoint/2010/main" val="1833795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85ED9D18-3C13-4CFA-9054-72EF6B8230E0}" type="datetimeFigureOut">
              <a:rPr lang="en-US" smtClean="0"/>
              <a:pPr>
                <a:defRPr/>
              </a:pPr>
              <a:t>8/9/2022</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D1DBD21-285C-4EE7-B0FC-24514D48298A}" type="slidenum">
              <a:rPr lang="en-US" altLang="en-US" smtClean="0"/>
              <a:pPr>
                <a:defRPr/>
              </a:pPr>
              <a:t>‹#›</a:t>
            </a:fld>
            <a:endParaRPr lang="en-US" altLang="en-US"/>
          </a:p>
        </p:txBody>
      </p:sp>
    </p:spTree>
    <p:extLst>
      <p:ext uri="{BB962C8B-B14F-4D97-AF65-F5344CB8AC3E}">
        <p14:creationId xmlns:p14="http://schemas.microsoft.com/office/powerpoint/2010/main" val="286538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pPr>
              <a:defRPr/>
            </a:pPr>
            <a:fld id="{D60FAC05-70EE-4B30-AECE-A0B19B8717D7}" type="datetimeFigureOut">
              <a:rPr lang="en-US" smtClean="0"/>
              <a:pPr>
                <a:defRPr/>
              </a:pPr>
              <a:t>8/9/2022</a:t>
            </a:fld>
            <a:endParaRPr lang="en-US" dirty="0"/>
          </a:p>
        </p:txBody>
      </p:sp>
      <p:sp>
        <p:nvSpPr>
          <p:cNvPr id="5" name="Footer Placeholder 4"/>
          <p:cNvSpPr>
            <a:spLocks noGrp="1"/>
          </p:cNvSpPr>
          <p:nvPr>
            <p:ph type="ftr" sz="quarter" idx="11"/>
          </p:nvPr>
        </p:nvSpPr>
        <p:spPr>
          <a:xfrm>
            <a:off x="594360" y="381001"/>
            <a:ext cx="4830656" cy="365125"/>
          </a:xfrm>
        </p:spPr>
        <p:txBody>
          <a:bodyPr/>
          <a:lstStyle/>
          <a:p>
            <a:pPr>
              <a:defRPr/>
            </a:pPr>
            <a:endParaRPr lang="en-US"/>
          </a:p>
        </p:txBody>
      </p:sp>
      <p:sp>
        <p:nvSpPr>
          <p:cNvPr id="6" name="Slide Number Placeholder 5"/>
          <p:cNvSpPr>
            <a:spLocks noGrp="1"/>
          </p:cNvSpPr>
          <p:nvPr>
            <p:ph type="sldNum" sz="quarter" idx="12"/>
          </p:nvPr>
        </p:nvSpPr>
        <p:spPr>
          <a:xfrm>
            <a:off x="7882466" y="381001"/>
            <a:ext cx="667173" cy="365125"/>
          </a:xfrm>
        </p:spPr>
        <p:txBody>
          <a:bodyPr/>
          <a:lstStyle/>
          <a:p>
            <a:pPr>
              <a:defRPr/>
            </a:pPr>
            <a:fld id="{92C8C7F9-4FD9-4A8E-BD7C-226971A10E50}" type="slidenum">
              <a:rPr lang="en-US" altLang="en-US" smtClean="0"/>
              <a:pPr>
                <a:defRPr/>
              </a:pPr>
              <a:t>‹#›</a:t>
            </a:fld>
            <a:endParaRPr lang="en-US" altLang="en-US"/>
          </a:p>
        </p:txBody>
      </p:sp>
    </p:spTree>
    <p:extLst>
      <p:ext uri="{BB962C8B-B14F-4D97-AF65-F5344CB8AC3E}">
        <p14:creationId xmlns:p14="http://schemas.microsoft.com/office/powerpoint/2010/main" val="3101900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6B54F4C4-E1F4-4387-A7FF-29F778477E09}" type="datetimeFigureOut">
              <a:rPr lang="en-US" smtClean="0"/>
              <a:pPr>
                <a:defRPr/>
              </a:pPr>
              <a:t>8/9/2022</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9ED0BDF-7DCB-4C49-B4DB-F8DE0BB7E2A4}" type="slidenum">
              <a:rPr lang="en-US" altLang="en-US" smtClean="0"/>
              <a:pPr>
                <a:defRPr/>
              </a:pPr>
              <a:t>‹#›</a:t>
            </a:fld>
            <a:endParaRPr lang="en-US" altLang="en-US"/>
          </a:p>
        </p:txBody>
      </p:sp>
    </p:spTree>
    <p:extLst>
      <p:ext uri="{BB962C8B-B14F-4D97-AF65-F5344CB8AC3E}">
        <p14:creationId xmlns:p14="http://schemas.microsoft.com/office/powerpoint/2010/main" val="1321667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94359" y="3132667"/>
            <a:ext cx="3910579" cy="31309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2098" y="3132667"/>
            <a:ext cx="3907541" cy="31309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C70F0524-ADB7-490C-B941-53836CB8729A}" type="datetimeFigureOut">
              <a:rPr lang="en-US" smtClean="0"/>
              <a:pPr>
                <a:defRPr/>
              </a:pPr>
              <a:t>8/9/2022</a:t>
            </a:fld>
            <a:endParaRPr lang="en-US" dirty="0"/>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3F4B7A12-5442-493E-9D53-944DB1602C4B}" type="slidenum">
              <a:rPr lang="en-US" altLang="en-US" smtClean="0"/>
              <a:pPr>
                <a:defRPr/>
              </a:pPr>
              <a:t>‹#›</a:t>
            </a:fld>
            <a:endParaRPr lang="en-US" altLang="en-US"/>
          </a:p>
        </p:txBody>
      </p:sp>
    </p:spTree>
    <p:extLst>
      <p:ext uri="{BB962C8B-B14F-4D97-AF65-F5344CB8AC3E}">
        <p14:creationId xmlns:p14="http://schemas.microsoft.com/office/powerpoint/2010/main" val="3645593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EFF24541-7CB3-4252-9B30-CFFA31171F92}" type="datetimeFigureOut">
              <a:rPr lang="en-US" smtClean="0"/>
              <a:pPr>
                <a:defRPr/>
              </a:pPr>
              <a:t>8/9/2022</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6ABFEFA5-18F5-4468-A760-0A19A0B6F8E1}" type="slidenum">
              <a:rPr lang="en-US" altLang="en-US" smtClean="0"/>
              <a:pPr>
                <a:defRPr/>
              </a:pPr>
              <a:t>‹#›</a:t>
            </a:fld>
            <a:endParaRPr lang="en-US" altLang="en-US"/>
          </a:p>
        </p:txBody>
      </p:sp>
    </p:spTree>
    <p:extLst>
      <p:ext uri="{BB962C8B-B14F-4D97-AF65-F5344CB8AC3E}">
        <p14:creationId xmlns:p14="http://schemas.microsoft.com/office/powerpoint/2010/main" val="256785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C27CDA13-B676-4F89-94A7-87CA9FC5095C}" type="datetimeFigureOut">
              <a:rPr lang="en-US" smtClean="0"/>
              <a:pPr>
                <a:defRPr/>
              </a:pPr>
              <a:t>8/9/2022</a:t>
            </a:fld>
            <a:endParaRPr lang="en-US" dirty="0"/>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E281361E-A1F3-4F64-888D-DD8C104EBFF2}" type="slidenum">
              <a:rPr lang="en-US" altLang="en-US" smtClean="0"/>
              <a:pPr>
                <a:defRPr/>
              </a:pPr>
              <a:t>‹#›</a:t>
            </a:fld>
            <a:endParaRPr lang="en-US" altLang="en-US"/>
          </a:p>
        </p:txBody>
      </p:sp>
    </p:spTree>
    <p:extLst>
      <p:ext uri="{BB962C8B-B14F-4D97-AF65-F5344CB8AC3E}">
        <p14:creationId xmlns:p14="http://schemas.microsoft.com/office/powerpoint/2010/main" val="2928133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410DAD1D-CDFA-42D6-83E8-845484D976C5}" type="datetimeFigureOut">
              <a:rPr lang="en-US" smtClean="0"/>
              <a:pPr>
                <a:defRPr/>
              </a:pPr>
              <a:t>8/9/2022</a:t>
            </a:fld>
            <a:endParaRPr lang="en-US" dirty="0"/>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2C7A472-EF7C-4E04-B123-857E75053EFA}" type="slidenum">
              <a:rPr lang="en-US" altLang="en-US" smtClean="0"/>
              <a:pPr>
                <a:defRPr/>
              </a:pPr>
              <a:t>‹#›</a:t>
            </a:fld>
            <a:endParaRPr lang="en-US" altLang="en-US"/>
          </a:p>
        </p:txBody>
      </p:sp>
    </p:spTree>
    <p:extLst>
      <p:ext uri="{BB962C8B-B14F-4D97-AF65-F5344CB8AC3E}">
        <p14:creationId xmlns:p14="http://schemas.microsoft.com/office/powerpoint/2010/main" val="1414506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4A113EA7-5719-4195-9D9E-859F484206B7}" type="datetimeFigureOut">
              <a:rPr lang="en-US" smtClean="0"/>
              <a:pPr>
                <a:defRPr/>
              </a:pPr>
              <a:t>8/9/2022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700D7E19-BBF1-47C2-A071-368917A7426B}" type="slidenum">
              <a:rPr lang="en-US" altLang="en-US" smtClean="0"/>
              <a:pPr>
                <a:defRPr/>
              </a:pPr>
              <a:t>‹#›</a:t>
            </a:fld>
            <a:endParaRPr lang="en-US" altLang="en-US"/>
          </a:p>
        </p:txBody>
      </p:sp>
    </p:spTree>
    <p:extLst>
      <p:ext uri="{BB962C8B-B14F-4D97-AF65-F5344CB8AC3E}">
        <p14:creationId xmlns:p14="http://schemas.microsoft.com/office/powerpoint/2010/main" val="3875015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a:defRPr/>
            </a:pPr>
            <a:fld id="{C70F0524-ADB7-490C-B941-53836CB8729A}" type="datetimeFigureOut">
              <a:rPr lang="en-US" smtClean="0"/>
              <a:pPr>
                <a:defRPr/>
              </a:pPr>
              <a:t>8/9/2022</a:t>
            </a:fld>
            <a:endParaRPr lang="en-US" dirty="0"/>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pPr>
              <a:defRPr/>
            </a:pPr>
            <a:fld id="{3F4B7A12-5442-493E-9D53-944DB1602C4B}" type="slidenum">
              <a:rPr lang="en-US" altLang="en-US" smtClean="0"/>
              <a:pPr>
                <a:defRPr/>
              </a:pPr>
              <a:t>‹#›</a:t>
            </a:fld>
            <a:endParaRPr lang="en-US" altLang="en-US"/>
          </a:p>
        </p:txBody>
      </p:sp>
    </p:spTree>
    <p:extLst>
      <p:ext uri="{BB962C8B-B14F-4D97-AF65-F5344CB8AC3E}">
        <p14:creationId xmlns:p14="http://schemas.microsoft.com/office/powerpoint/2010/main" val="2211879514"/>
      </p:ext>
    </p:extLst>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 id="2147483852" r:id="rId12"/>
    <p:sldLayoutId id="2147483853" r:id="rId13"/>
    <p:sldLayoutId id="2147483854" r:id="rId14"/>
    <p:sldLayoutId id="2147483855" r:id="rId15"/>
    <p:sldLayoutId id="2147483856" r:id="rId16"/>
    <p:sldLayoutId id="2147483857"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2.xml"/><Relationship Id="rId5" Type="http://schemas.openxmlformats.org/officeDocument/2006/relationships/image" Target="../media/image6.wmf"/><Relationship Id="rId4" Type="http://schemas.openxmlformats.org/officeDocument/2006/relationships/image" Target="../media/image5.w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lewalths.rschoolteams.com/"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4373"/>
            <a:ext cx="7559040" cy="1293028"/>
          </a:xfrm>
        </p:spPr>
        <p:txBody>
          <a:bodyPr>
            <a:normAutofit/>
          </a:bodyPr>
          <a:lstStyle/>
          <a:p>
            <a:pPr eaLnBrk="1" fontAlgn="auto" hangingPunct="1">
              <a:spcBef>
                <a:spcPts val="0"/>
              </a:spcBef>
              <a:spcAft>
                <a:spcPts val="0"/>
              </a:spcAft>
              <a:defRPr/>
            </a:pPr>
            <a:r>
              <a:rPr sz="3600" dirty="0">
                <a:solidFill>
                  <a:schemeClr val="tx2">
                    <a:shade val="85000"/>
                    <a:satMod val="150000"/>
                  </a:schemeClr>
                </a:solidFill>
              </a:rPr>
              <a:t>Welcome to the </a:t>
            </a:r>
            <a:r>
              <a:rPr lang="en-US" sz="3600" dirty="0">
                <a:solidFill>
                  <a:schemeClr val="tx2">
                    <a:shade val="85000"/>
                    <a:satMod val="150000"/>
                  </a:schemeClr>
                </a:solidFill>
              </a:rPr>
              <a:t>2022-2023 </a:t>
            </a:r>
            <a:r>
              <a:rPr sz="3600" dirty="0">
                <a:solidFill>
                  <a:schemeClr val="tx2">
                    <a:shade val="85000"/>
                    <a:satMod val="150000"/>
                  </a:schemeClr>
                </a:solidFill>
              </a:rPr>
              <a:t>School Year</a:t>
            </a:r>
          </a:p>
        </p:txBody>
      </p:sp>
      <p:pic>
        <p:nvPicPr>
          <p:cNvPr id="3075" name="Picture 3" descr="C:\Documents and Settings\anystaff\Local Settings\Temporary Internet Files\Content.IE5\6KQQY9GI\MC900436021[1].wmf"/>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6934200" y="1905000"/>
            <a:ext cx="1504950" cy="2743200"/>
          </a:xfrm>
          <a:noFill/>
        </p:spPr>
      </p:pic>
      <p:pic>
        <p:nvPicPr>
          <p:cNvPr id="3076" name="Picture 2" descr="C:\Documents and Settings\anystaff\Local Settings\Temporary Internet Files\Content.IE5\6WYA1X7Q\MC90031874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5800" y="1905000"/>
            <a:ext cx="1825625" cy="129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4" descr="C:\Documents and Settings\anystaff\Local Settings\Temporary Internet Files\Content.IE5\6WYA1X7Q\MC900440015[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752600"/>
            <a:ext cx="22098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5" descr="C:\Documents and Settings\anystaff\Local Settings\Temporary Internet Files\Content.IE5\2NZ8LTHP\MC900054011[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754347">
            <a:off x="931863" y="3590925"/>
            <a:ext cx="9144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371600"/>
            <a:ext cx="7848600" cy="1631216"/>
          </a:xfrm>
          <a:prstGeom prst="rect">
            <a:avLst/>
          </a:prstGeom>
        </p:spPr>
        <p:txBody>
          <a:bodyPr wrap="square">
            <a:spAutoFit/>
          </a:bodyPr>
          <a:lstStyle/>
          <a:p>
            <a:pPr>
              <a:buFont typeface="Arial" panose="020B0604020202020204" pitchFamily="34" charset="0"/>
              <a:buChar char="•"/>
            </a:pPr>
            <a:r>
              <a:rPr lang="en-US" sz="2000" dirty="0"/>
              <a:t>Activities Promote Health and Well-being. Mental and physical health are improved by through activities. Self-concept, self-image, physical activity, and weight management are a few of these health benefits realized through activity participation.</a:t>
            </a:r>
          </a:p>
        </p:txBody>
      </p:sp>
      <p:sp>
        <p:nvSpPr>
          <p:cNvPr id="3" name="Rectangle 2"/>
          <p:cNvSpPr/>
          <p:nvPr/>
        </p:nvSpPr>
        <p:spPr>
          <a:xfrm>
            <a:off x="533400" y="3505200"/>
            <a:ext cx="7848600" cy="1323439"/>
          </a:xfrm>
          <a:prstGeom prst="rect">
            <a:avLst/>
          </a:prstGeom>
        </p:spPr>
        <p:txBody>
          <a:bodyPr wrap="square">
            <a:spAutoFit/>
          </a:bodyPr>
          <a:lstStyle/>
          <a:p>
            <a:pPr>
              <a:buFont typeface="Arial" panose="020B0604020202020204" pitchFamily="34" charset="0"/>
              <a:buChar char="•"/>
            </a:pPr>
            <a:r>
              <a:rPr lang="en-US" sz="2000" dirty="0"/>
              <a:t>Activities Foster Success in Later Life. Participation in high school activities is often a predictor of later success – in college, a career and becoming a contributing healthy member of society.</a:t>
            </a:r>
          </a:p>
        </p:txBody>
      </p:sp>
    </p:spTree>
    <p:extLst>
      <p:ext uri="{BB962C8B-B14F-4D97-AF65-F5344CB8AC3E}">
        <p14:creationId xmlns:p14="http://schemas.microsoft.com/office/powerpoint/2010/main" val="34017750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9266" y="457200"/>
            <a:ext cx="6377940" cy="1293028"/>
          </a:xfrm>
        </p:spPr>
        <p:txBody>
          <a:bodyPr/>
          <a:lstStyle/>
          <a:p>
            <a:r>
              <a:rPr lang="en-US" dirty="0">
                <a:solidFill>
                  <a:schemeClr val="accent6"/>
                </a:solidFill>
              </a:rPr>
              <a:t>Common Questions</a:t>
            </a:r>
          </a:p>
        </p:txBody>
      </p:sp>
      <p:sp>
        <p:nvSpPr>
          <p:cNvPr id="3" name="Content Placeholder 2"/>
          <p:cNvSpPr>
            <a:spLocks noGrp="1"/>
          </p:cNvSpPr>
          <p:nvPr>
            <p:ph idx="1"/>
          </p:nvPr>
        </p:nvSpPr>
        <p:spPr>
          <a:xfrm>
            <a:off x="457200" y="1600200"/>
            <a:ext cx="8229600" cy="5029200"/>
          </a:xfrm>
        </p:spPr>
        <p:txBody>
          <a:bodyPr>
            <a:normAutofit/>
          </a:bodyPr>
          <a:lstStyle/>
          <a:p>
            <a:r>
              <a:rPr lang="en-US" sz="2200" dirty="0"/>
              <a:t>If a student comes to school late and says they were late due to illness… they can not participate in practice or participate in a game that day.</a:t>
            </a:r>
          </a:p>
          <a:p>
            <a:r>
              <a:rPr lang="en-US" sz="2200"/>
              <a:t>Students </a:t>
            </a:r>
            <a:r>
              <a:rPr lang="en-US" sz="2200" dirty="0"/>
              <a:t>are aloud to ride home from a sports contest with a parent providing the parent hands a signed note to the coach before leaving.  If any other adult other than a parent wants to drive the student home from an away event, this must be approved ahead of time by the Principal or AD in writing.</a:t>
            </a:r>
          </a:p>
          <a:p>
            <a:r>
              <a:rPr lang="en-US" sz="2200" dirty="0"/>
              <a:t>A student is required to keep their belongings locked up in the “locker rooms.”  The school will no longer reimburse locker locks and keep combination for lockers in the office.  However the school will still sell locks to students at school purchase cost. (cost $5 dollars per lock)</a:t>
            </a:r>
          </a:p>
        </p:txBody>
      </p:sp>
    </p:spTree>
    <p:extLst>
      <p:ext uri="{BB962C8B-B14F-4D97-AF65-F5344CB8AC3E}">
        <p14:creationId xmlns:p14="http://schemas.microsoft.com/office/powerpoint/2010/main" val="1177664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28600"/>
            <a:ext cx="8686800" cy="400110"/>
          </a:xfrm>
          <a:prstGeom prst="rect">
            <a:avLst/>
          </a:prstGeom>
        </p:spPr>
        <p:txBody>
          <a:bodyPr wrap="square">
            <a:spAutoFit/>
          </a:bodyPr>
          <a:lstStyle/>
          <a:p>
            <a:r>
              <a:rPr lang="en-US" sz="2000" b="1" dirty="0">
                <a:solidFill>
                  <a:schemeClr val="accent6"/>
                </a:solidFill>
              </a:rPr>
              <a:t>ACADEMIC REQUIREMENTS FOR PARTICIPATION IN ACTIVITIES</a:t>
            </a:r>
            <a:endParaRPr lang="en-US" sz="2000" dirty="0">
              <a:solidFill>
                <a:schemeClr val="accent6"/>
              </a:solidFill>
            </a:endParaRPr>
          </a:p>
        </p:txBody>
      </p:sp>
      <p:sp>
        <p:nvSpPr>
          <p:cNvPr id="3" name="Rectangle 2"/>
          <p:cNvSpPr/>
          <p:nvPr/>
        </p:nvSpPr>
        <p:spPr>
          <a:xfrm>
            <a:off x="685800" y="1066800"/>
            <a:ext cx="7543800" cy="3970318"/>
          </a:xfrm>
          <a:prstGeom prst="rect">
            <a:avLst/>
          </a:prstGeom>
        </p:spPr>
        <p:txBody>
          <a:bodyPr wrap="square">
            <a:spAutoFit/>
          </a:bodyPr>
          <a:lstStyle/>
          <a:p>
            <a:r>
              <a:rPr lang="en-US" dirty="0"/>
              <a:t>Extra-Curricular Activity and Minnesota State High School League Academic Eligibility</a:t>
            </a:r>
          </a:p>
          <a:p>
            <a:r>
              <a:rPr lang="en-US" dirty="0"/>
              <a:t>Lewiston-Altura High School sets high expectations for student academic achievement.  We offer a large array of Minnesota State High School League (MSHSL) activities and Non-MSHSL opportunities for students to participate in beginning in grade 7 and going through grade 12 to support continued development of our students.  All participants involved in activities are students first and activity participants second. Below is a list of current activity offerings that complement our educational course offerings. Students interested in an opportunity not listed on the charts below need to speak to the Activities Director about possibility of adding new activities. </a:t>
            </a:r>
          </a:p>
          <a:p>
            <a:endParaRPr lang="en-US" dirty="0"/>
          </a:p>
        </p:txBody>
      </p:sp>
    </p:spTree>
    <p:extLst>
      <p:ext uri="{BB962C8B-B14F-4D97-AF65-F5344CB8AC3E}">
        <p14:creationId xmlns:p14="http://schemas.microsoft.com/office/powerpoint/2010/main" val="2953269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3379342747"/>
              </p:ext>
            </p:extLst>
          </p:nvPr>
        </p:nvGraphicFramePr>
        <p:xfrm>
          <a:off x="1623060" y="990601"/>
          <a:ext cx="5897880" cy="1752598"/>
        </p:xfrm>
        <a:graphic>
          <a:graphicData uri="http://schemas.openxmlformats.org/drawingml/2006/table">
            <a:tbl>
              <a:tblPr firstRow="1" firstCol="1" bandRow="1">
                <a:tableStyleId>{5C22544A-7EE6-4342-B048-85BDC9FD1C3A}</a:tableStyleId>
              </a:tblPr>
              <a:tblGrid>
                <a:gridCol w="1914525">
                  <a:extLst>
                    <a:ext uri="{9D8B030D-6E8A-4147-A177-3AD203B41FA5}">
                      <a16:colId xmlns:a16="http://schemas.microsoft.com/office/drawing/2014/main" val="2815470703"/>
                    </a:ext>
                  </a:extLst>
                </a:gridCol>
                <a:gridCol w="1844040">
                  <a:extLst>
                    <a:ext uri="{9D8B030D-6E8A-4147-A177-3AD203B41FA5}">
                      <a16:colId xmlns:a16="http://schemas.microsoft.com/office/drawing/2014/main" val="3641366191"/>
                    </a:ext>
                  </a:extLst>
                </a:gridCol>
                <a:gridCol w="2139315">
                  <a:extLst>
                    <a:ext uri="{9D8B030D-6E8A-4147-A177-3AD203B41FA5}">
                      <a16:colId xmlns:a16="http://schemas.microsoft.com/office/drawing/2014/main" val="1935283786"/>
                    </a:ext>
                  </a:extLst>
                </a:gridCol>
              </a:tblGrid>
              <a:tr h="201396">
                <a:tc>
                  <a:txBody>
                    <a:bodyPr/>
                    <a:lstStyle/>
                    <a:p>
                      <a:pPr marL="0" marR="0" algn="ctr">
                        <a:lnSpc>
                          <a:spcPct val="107000"/>
                        </a:lnSpc>
                        <a:spcBef>
                          <a:spcPts val="0"/>
                        </a:spcBef>
                        <a:spcAft>
                          <a:spcPts val="0"/>
                        </a:spcAft>
                      </a:pPr>
                      <a:r>
                        <a:rPr lang="en-US" sz="1000">
                          <a:effectLst/>
                        </a:rPr>
                        <a:t>Fall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Winter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Spring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2022690"/>
                  </a:ext>
                </a:extLst>
              </a:tr>
              <a:tr h="190167">
                <a:tc>
                  <a:txBody>
                    <a:bodyPr/>
                    <a:lstStyle/>
                    <a:p>
                      <a:pPr marL="0" marR="0" algn="ctr">
                        <a:lnSpc>
                          <a:spcPct val="107000"/>
                        </a:lnSpc>
                        <a:spcBef>
                          <a:spcPts val="0"/>
                        </a:spcBef>
                        <a:spcAft>
                          <a:spcPts val="0"/>
                        </a:spcAft>
                      </a:pPr>
                      <a:r>
                        <a:rPr lang="en-US" sz="1000" dirty="0">
                          <a:effectLst/>
                        </a:rPr>
                        <a:t>Boys Soccer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Girls Nordic Skiing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Baseball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21979172"/>
                  </a:ext>
                </a:extLst>
              </a:tr>
              <a:tr h="201396">
                <a:tc>
                  <a:txBody>
                    <a:bodyPr/>
                    <a:lstStyle/>
                    <a:p>
                      <a:pPr marL="0" marR="0" algn="ctr">
                        <a:lnSpc>
                          <a:spcPct val="107000"/>
                        </a:lnSpc>
                        <a:spcBef>
                          <a:spcPts val="0"/>
                        </a:spcBef>
                        <a:spcAft>
                          <a:spcPts val="0"/>
                        </a:spcAft>
                      </a:pPr>
                      <a:r>
                        <a:rPr lang="en-US" sz="1000">
                          <a:effectLst/>
                        </a:rPr>
                        <a:t>Girls Soccer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Boys Basketball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Boys Golf</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37366264"/>
                  </a:ext>
                </a:extLst>
              </a:tr>
              <a:tr h="210518">
                <a:tc>
                  <a:txBody>
                    <a:bodyPr/>
                    <a:lstStyle/>
                    <a:p>
                      <a:pPr marL="0" marR="0" algn="ctr">
                        <a:lnSpc>
                          <a:spcPct val="107000"/>
                        </a:lnSpc>
                        <a:spcBef>
                          <a:spcPts val="0"/>
                        </a:spcBef>
                        <a:spcAft>
                          <a:spcPts val="0"/>
                        </a:spcAft>
                      </a:pPr>
                      <a:r>
                        <a:rPr lang="en-US" sz="1000">
                          <a:effectLst/>
                        </a:rPr>
                        <a:t>Boys Cross Country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Girls Basketball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Girls Golf</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77616895"/>
                  </a:ext>
                </a:extLst>
              </a:tr>
              <a:tr h="378620">
                <a:tc>
                  <a:txBody>
                    <a:bodyPr/>
                    <a:lstStyle/>
                    <a:p>
                      <a:pPr marL="0" marR="0" algn="ctr">
                        <a:lnSpc>
                          <a:spcPct val="107000"/>
                        </a:lnSpc>
                        <a:spcBef>
                          <a:spcPts val="0"/>
                        </a:spcBef>
                        <a:spcAft>
                          <a:spcPts val="0"/>
                        </a:spcAft>
                      </a:pPr>
                      <a:r>
                        <a:rPr lang="en-US" sz="1000">
                          <a:effectLst/>
                        </a:rPr>
                        <a:t>Girls Cross Country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Dance (Jazz and High Kick)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Speech (If attending competitions)</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76164113"/>
                  </a:ext>
                </a:extLst>
              </a:tr>
              <a:tr h="190167">
                <a:tc>
                  <a:txBody>
                    <a:bodyPr/>
                    <a:lstStyle/>
                    <a:p>
                      <a:pPr marL="0" marR="0" algn="ctr">
                        <a:lnSpc>
                          <a:spcPct val="107000"/>
                        </a:lnSpc>
                        <a:spcBef>
                          <a:spcPts val="0"/>
                        </a:spcBef>
                        <a:spcAft>
                          <a:spcPts val="0"/>
                        </a:spcAft>
                      </a:pPr>
                      <a:r>
                        <a:rPr lang="en-US" sz="1000">
                          <a:effectLst/>
                        </a:rPr>
                        <a:t>Football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Wrestling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Softball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76542465"/>
                  </a:ext>
                </a:extLst>
              </a:tr>
              <a:tr h="190167">
                <a:tc>
                  <a:txBody>
                    <a:bodyPr/>
                    <a:lstStyle/>
                    <a:p>
                      <a:pPr marL="0" marR="0" algn="ctr">
                        <a:lnSpc>
                          <a:spcPct val="107000"/>
                        </a:lnSpc>
                        <a:spcBef>
                          <a:spcPts val="0"/>
                        </a:spcBef>
                        <a:spcAft>
                          <a:spcPts val="0"/>
                        </a:spcAft>
                      </a:pPr>
                      <a:r>
                        <a:rPr lang="en-US" sz="1000">
                          <a:effectLst/>
                        </a:rPr>
                        <a:t>Girls Volleyball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One Act Play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Boys Track</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51595992"/>
                  </a:ext>
                </a:extLst>
              </a:tr>
              <a:tr h="190167">
                <a:tc>
                  <a:txBody>
                    <a:bodyPr/>
                    <a:lstStyle/>
                    <a:p>
                      <a:pPr marL="0" marR="0" algn="ctr">
                        <a:lnSpc>
                          <a:spcPct val="107000"/>
                        </a:lnSpc>
                        <a:spcBef>
                          <a:spcPts val="0"/>
                        </a:spcBef>
                        <a:spcAft>
                          <a:spcPts val="0"/>
                        </a:spcAft>
                      </a:pPr>
                      <a:r>
                        <a:rPr lang="en-US" sz="10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dirty="0">
                          <a:effectLst/>
                        </a:rPr>
                        <a:t>Girls Track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72536709"/>
                  </a:ext>
                </a:extLst>
              </a:tr>
            </a:tbl>
          </a:graphicData>
        </a:graphic>
      </p:graphicFrame>
      <p:sp>
        <p:nvSpPr>
          <p:cNvPr id="8" name="Rectangle 7"/>
          <p:cNvSpPr/>
          <p:nvPr/>
        </p:nvSpPr>
        <p:spPr>
          <a:xfrm>
            <a:off x="3124200" y="533400"/>
            <a:ext cx="2371162" cy="388696"/>
          </a:xfrm>
          <a:prstGeom prst="rect">
            <a:avLst/>
          </a:prstGeom>
        </p:spPr>
        <p:txBody>
          <a:bodyPr wrap="none">
            <a:spAutoFit/>
          </a:bodyPr>
          <a:lstStyle/>
          <a:p>
            <a:pPr algn="ct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Class I MSHSL Activities</a:t>
            </a:r>
          </a:p>
        </p:txBody>
      </p:sp>
      <p:sp>
        <p:nvSpPr>
          <p:cNvPr id="10" name="Rectangle 9"/>
          <p:cNvSpPr/>
          <p:nvPr/>
        </p:nvSpPr>
        <p:spPr>
          <a:xfrm>
            <a:off x="3290912" y="3200400"/>
            <a:ext cx="2204450" cy="388696"/>
          </a:xfrm>
          <a:prstGeom prst="rect">
            <a:avLst/>
          </a:prstGeom>
        </p:spPr>
        <p:txBody>
          <a:bodyPr wrap="none">
            <a:spAutoFit/>
          </a:bodyPr>
          <a:lstStyle/>
          <a:p>
            <a:pPr algn="ct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Non-MSHSL Activities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1088028196"/>
              </p:ext>
            </p:extLst>
          </p:nvPr>
        </p:nvGraphicFramePr>
        <p:xfrm>
          <a:off x="1603375" y="3902964"/>
          <a:ext cx="5937250" cy="1202436"/>
        </p:xfrm>
        <a:graphic>
          <a:graphicData uri="http://schemas.openxmlformats.org/drawingml/2006/table">
            <a:tbl>
              <a:tblPr firstRow="1" firstCol="1" bandRow="1">
                <a:tableStyleId>{5C22544A-7EE6-4342-B048-85BDC9FD1C3A}</a:tableStyleId>
              </a:tblPr>
              <a:tblGrid>
                <a:gridCol w="1978660">
                  <a:extLst>
                    <a:ext uri="{9D8B030D-6E8A-4147-A177-3AD203B41FA5}">
                      <a16:colId xmlns:a16="http://schemas.microsoft.com/office/drawing/2014/main" val="1682350032"/>
                    </a:ext>
                  </a:extLst>
                </a:gridCol>
                <a:gridCol w="1979295">
                  <a:extLst>
                    <a:ext uri="{9D8B030D-6E8A-4147-A177-3AD203B41FA5}">
                      <a16:colId xmlns:a16="http://schemas.microsoft.com/office/drawing/2014/main" val="4114185254"/>
                    </a:ext>
                  </a:extLst>
                </a:gridCol>
                <a:gridCol w="1979295">
                  <a:extLst>
                    <a:ext uri="{9D8B030D-6E8A-4147-A177-3AD203B41FA5}">
                      <a16:colId xmlns:a16="http://schemas.microsoft.com/office/drawing/2014/main" val="3172854480"/>
                    </a:ext>
                  </a:extLst>
                </a:gridCol>
              </a:tblGrid>
              <a:tr h="300547">
                <a:tc>
                  <a:txBody>
                    <a:bodyPr/>
                    <a:lstStyle/>
                    <a:p>
                      <a:pPr marL="0" marR="0" algn="ctr">
                        <a:lnSpc>
                          <a:spcPct val="107000"/>
                        </a:lnSpc>
                        <a:spcBef>
                          <a:spcPts val="0"/>
                        </a:spcBef>
                        <a:spcAft>
                          <a:spcPts val="0"/>
                        </a:spcAft>
                      </a:pPr>
                      <a:r>
                        <a:rPr lang="en-US" sz="1000">
                          <a:effectLst/>
                        </a:rPr>
                        <a:t>Fall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Winter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Spring</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39285031"/>
                  </a:ext>
                </a:extLst>
              </a:tr>
              <a:tr h="300671">
                <a:tc>
                  <a:txBody>
                    <a:bodyPr/>
                    <a:lstStyle/>
                    <a:p>
                      <a:pPr marL="0" marR="0" algn="ctr">
                        <a:lnSpc>
                          <a:spcPct val="107000"/>
                        </a:lnSpc>
                        <a:spcBef>
                          <a:spcPts val="0"/>
                        </a:spcBef>
                        <a:spcAft>
                          <a:spcPts val="0"/>
                        </a:spcAft>
                      </a:pPr>
                      <a:r>
                        <a:rPr lang="en-US" sz="1000">
                          <a:effectLst/>
                        </a:rPr>
                        <a:t>Fall Play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Junior High Play</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Musical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77714598"/>
                  </a:ext>
                </a:extLst>
              </a:tr>
              <a:tr h="300671">
                <a:tc>
                  <a:txBody>
                    <a:bodyPr/>
                    <a:lstStyle/>
                    <a:p>
                      <a:pPr marL="0" marR="0" algn="ctr">
                        <a:lnSpc>
                          <a:spcPct val="107000"/>
                        </a:lnSpc>
                        <a:spcBef>
                          <a:spcPts val="0"/>
                        </a:spcBef>
                        <a:spcAft>
                          <a:spcPts val="0"/>
                        </a:spcAft>
                      </a:pPr>
                      <a:r>
                        <a:rPr lang="en-US" sz="1000">
                          <a:effectLst/>
                        </a:rPr>
                        <a:t>Math League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Knowledge Bowl</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US" sz="1000">
                          <a:effectLst/>
                        </a:rPr>
                        <a:t>Supermileage</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36782262"/>
                  </a:ext>
                </a:extLst>
              </a:tr>
              <a:tr h="300547">
                <a:tc gridSpan="3">
                  <a:txBody>
                    <a:bodyPr/>
                    <a:lstStyle/>
                    <a:p>
                      <a:pPr marL="0" marR="0" algn="ctr">
                        <a:lnSpc>
                          <a:spcPct val="107000"/>
                        </a:lnSpc>
                        <a:spcBef>
                          <a:spcPts val="0"/>
                        </a:spcBef>
                        <a:spcAft>
                          <a:spcPts val="0"/>
                        </a:spcAft>
                      </a:pPr>
                      <a:r>
                        <a:rPr lang="en-US" sz="1000" dirty="0">
                          <a:effectLst/>
                        </a:rPr>
                        <a:t> Year round Activities: NHS, FFA, Student Council, HOSA, and Trap League</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17850186"/>
                  </a:ext>
                </a:extLst>
              </a:tr>
            </a:tbl>
          </a:graphicData>
        </a:graphic>
      </p:graphicFrame>
    </p:spTree>
    <p:extLst>
      <p:ext uri="{BB962C8B-B14F-4D97-AF65-F5344CB8AC3E}">
        <p14:creationId xmlns:p14="http://schemas.microsoft.com/office/powerpoint/2010/main" val="24018910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909336"/>
            <a:ext cx="7696200" cy="2964786"/>
          </a:xfrm>
          <a:prstGeom prst="rect">
            <a:avLst/>
          </a:prstGeom>
        </p:spPr>
        <p:txBody>
          <a:bodyPr wrap="square">
            <a:spAutoFit/>
          </a:bodyPr>
          <a:lstStyle/>
          <a:p>
            <a:pPr algn="ctr">
              <a:lnSpc>
                <a:spcPct val="107000"/>
              </a:lnSpc>
              <a:spcAft>
                <a:spcPts val="800"/>
              </a:spcAft>
            </a:pPr>
            <a:r>
              <a:rPr lang="en-US" b="1" u="sng" dirty="0">
                <a:latin typeface="Calibri" panose="020F0502020204030204" pitchFamily="34" charset="0"/>
                <a:ea typeface="Calibri" panose="020F0502020204030204" pitchFamily="34" charset="0"/>
                <a:cs typeface="Times New Roman" panose="02020603050405020304" pitchFamily="18" charset="0"/>
              </a:rPr>
              <a:t>MSHSL and LAHS Definitions of Eligibility</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Minnesota State High School League requires schools to demonstrate that as activity participants, “</a:t>
            </a:r>
            <a:r>
              <a:rPr lang="en-US" dirty="0">
                <a:latin typeface="Calibri" panose="020F0502020204030204" pitchFamily="34" charset="0"/>
                <a:ea typeface="Calibri" panose="020F0502020204030204" pitchFamily="34" charset="0"/>
                <a:cs typeface="Calibri" panose="020F0502020204030204" pitchFamily="34" charset="0"/>
              </a:rPr>
              <a:t>Students must be on track to meet the school’s graduation requirements in six years (12 consecutive semesters) beginning with the first day of attendance in the 7th grade.” (Bylaw 103.00)  As a school, we believe it is important for all activity participants to be meeting academic criteria, not just those involved in MSHSL activities. </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dirty="0">
                <a:latin typeface="Calibri" panose="020F0502020204030204" pitchFamily="34" charset="0"/>
                <a:ea typeface="Calibri" panose="020F0502020204030204" pitchFamily="34" charset="0"/>
                <a:cs typeface="Calibri" panose="020F0502020204030204" pitchFamily="34" charset="0"/>
              </a:rPr>
              <a:t>Lewiston-Altura High School will define on track to graduate for all MSHSL and Non-MSHSL activities in two ways: initial eligibility and continuing eligibility.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895794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9600" y="960632"/>
            <a:ext cx="7848600" cy="2554417"/>
          </a:xfrm>
          <a:prstGeom prst="rect">
            <a:avLst/>
          </a:prstGeom>
        </p:spPr>
        <p:txBody>
          <a:bodyPr wrap="square">
            <a:spAutoFit/>
          </a:bodyPr>
          <a:lstStyle/>
          <a:p>
            <a:pPr>
              <a:lnSpc>
                <a:spcPct val="107000"/>
              </a:lnSpc>
              <a:spcAft>
                <a:spcPts val="800"/>
              </a:spcAft>
            </a:pPr>
            <a:r>
              <a:rPr lang="en-US" sz="1600" b="1" u="sng" dirty="0">
                <a:latin typeface="Calibri" panose="020F0502020204030204" pitchFamily="34" charset="0"/>
                <a:ea typeface="Calibri" panose="020F0502020204030204" pitchFamily="34" charset="0"/>
                <a:cs typeface="Calibri" panose="020F0502020204030204" pitchFamily="34" charset="0"/>
              </a:rPr>
              <a:t>Initial Eligibility for all MSHSL and Non-MSHSL Activities (9</a:t>
            </a:r>
            <a:r>
              <a:rPr lang="en-US" sz="1600" b="1" u="sng" baseline="30000" dirty="0">
                <a:latin typeface="Calibri" panose="020F0502020204030204" pitchFamily="34" charset="0"/>
                <a:ea typeface="Calibri" panose="020F0502020204030204" pitchFamily="34" charset="0"/>
                <a:cs typeface="Calibri" panose="020F0502020204030204" pitchFamily="34" charset="0"/>
              </a:rPr>
              <a:t>th</a:t>
            </a:r>
            <a:r>
              <a:rPr lang="en-US" sz="1600" b="1" u="sng" dirty="0">
                <a:latin typeface="Calibri" panose="020F0502020204030204" pitchFamily="34" charset="0"/>
                <a:ea typeface="Calibri" panose="020F0502020204030204" pitchFamily="34" charset="0"/>
                <a:cs typeface="Calibri" panose="020F0502020204030204" pitchFamily="34" charset="0"/>
              </a:rPr>
              <a:t> - 12</a:t>
            </a:r>
            <a:r>
              <a:rPr lang="en-US" sz="1600" b="1" u="sng" baseline="30000" dirty="0">
                <a:latin typeface="Calibri" panose="020F0502020204030204" pitchFamily="34" charset="0"/>
                <a:ea typeface="Calibri" panose="020F0502020204030204" pitchFamily="34" charset="0"/>
                <a:cs typeface="Calibri" panose="020F0502020204030204" pitchFamily="34" charset="0"/>
              </a:rPr>
              <a:t>th</a:t>
            </a:r>
            <a:r>
              <a:rPr lang="en-US" sz="1600" b="1" u="sng" dirty="0">
                <a:latin typeface="Calibri" panose="020F0502020204030204" pitchFamily="34" charset="0"/>
                <a:ea typeface="Calibri" panose="020F0502020204030204" pitchFamily="34" charset="0"/>
                <a:cs typeface="Calibri" panose="020F0502020204030204" pitchFamily="34" charset="0"/>
              </a:rPr>
              <a:t> Only) - </a:t>
            </a:r>
            <a:r>
              <a:rPr lang="en-US" sz="1600" u="sng" dirty="0">
                <a:latin typeface="Calibri" panose="020F0502020204030204" pitchFamily="34" charset="0"/>
                <a:ea typeface="Calibri" panose="020F0502020204030204" pitchFamily="34" charset="0"/>
                <a:cs typeface="Calibri" panose="020F0502020204030204" pitchFamily="34" charset="0"/>
              </a:rPr>
              <a:t>(Since the policy will be new for the 2021-22 school year, the first period of ineligibility will occur at the end of 1</a:t>
            </a:r>
            <a:r>
              <a:rPr lang="en-US" sz="1600" u="sng" baseline="30000" dirty="0">
                <a:latin typeface="Calibri" panose="020F0502020204030204" pitchFamily="34" charset="0"/>
                <a:ea typeface="Calibri" panose="020F0502020204030204" pitchFamily="34" charset="0"/>
                <a:cs typeface="Calibri" panose="020F0502020204030204" pitchFamily="34" charset="0"/>
              </a:rPr>
              <a:t>st</a:t>
            </a:r>
            <a:r>
              <a:rPr lang="en-US" sz="1600" u="sng" dirty="0">
                <a:latin typeface="Calibri" panose="020F0502020204030204" pitchFamily="34" charset="0"/>
                <a:ea typeface="Calibri" panose="020F0502020204030204" pitchFamily="34" charset="0"/>
                <a:cs typeface="Calibri" panose="020F0502020204030204" pitchFamily="34" charset="0"/>
              </a:rPr>
              <a:t> semester of the 2021-22 school year.)</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600" dirty="0">
                <a:latin typeface="Calibri" panose="020F0502020204030204" pitchFamily="34" charset="0"/>
                <a:ea typeface="Calibri" panose="020F0502020204030204" pitchFamily="34" charset="0"/>
                <a:cs typeface="Calibri" panose="020F0502020204030204" pitchFamily="34" charset="0"/>
              </a:rPr>
              <a:t>For 9</a:t>
            </a:r>
            <a:r>
              <a:rPr lang="en-US" sz="1600" baseline="30000" dirty="0">
                <a:latin typeface="Calibri" panose="020F0502020204030204" pitchFamily="34" charset="0"/>
                <a:ea typeface="Calibri" panose="020F0502020204030204" pitchFamily="34" charset="0"/>
                <a:cs typeface="Calibri" panose="020F0502020204030204" pitchFamily="34" charset="0"/>
              </a:rPr>
              <a:t>th</a:t>
            </a:r>
            <a:r>
              <a:rPr lang="en-US" sz="1600" dirty="0">
                <a:latin typeface="Calibri" panose="020F0502020204030204" pitchFamily="34" charset="0"/>
                <a:ea typeface="Calibri" panose="020F0502020204030204" pitchFamily="34" charset="0"/>
                <a:cs typeface="Calibri" panose="020F0502020204030204" pitchFamily="34" charset="0"/>
              </a:rPr>
              <a:t> - 12</a:t>
            </a:r>
            <a:r>
              <a:rPr lang="en-US" sz="1600" baseline="30000" dirty="0">
                <a:latin typeface="Calibri" panose="020F0502020204030204" pitchFamily="34" charset="0"/>
                <a:ea typeface="Calibri" panose="020F0502020204030204" pitchFamily="34" charset="0"/>
                <a:cs typeface="Calibri" panose="020F0502020204030204" pitchFamily="34" charset="0"/>
              </a:rPr>
              <a:t>th</a:t>
            </a:r>
            <a:r>
              <a:rPr lang="en-US" sz="1600" dirty="0">
                <a:latin typeface="Calibri" panose="020F0502020204030204" pitchFamily="34" charset="0"/>
                <a:ea typeface="Calibri" panose="020F0502020204030204" pitchFamily="34" charset="0"/>
                <a:cs typeface="Calibri" panose="020F0502020204030204" pitchFamily="34" charset="0"/>
              </a:rPr>
              <a:t> grade students to meet initial eligibility criteria, students must obtain minimum credit requirements to be on track to graduate.  Graduation requirements will be reviewed prior to the start of each school year (all 9</a:t>
            </a:r>
            <a:r>
              <a:rPr lang="en-US" sz="1600" baseline="30000" dirty="0">
                <a:latin typeface="Calibri" panose="020F0502020204030204" pitchFamily="34" charset="0"/>
                <a:ea typeface="Calibri" panose="020F0502020204030204" pitchFamily="34" charset="0"/>
                <a:cs typeface="Calibri" panose="020F0502020204030204" pitchFamily="34" charset="0"/>
              </a:rPr>
              <a:t>th</a:t>
            </a:r>
            <a:r>
              <a:rPr lang="en-US" sz="1600" dirty="0">
                <a:latin typeface="Calibri" panose="020F0502020204030204" pitchFamily="34" charset="0"/>
                <a:ea typeface="Calibri" panose="020F0502020204030204" pitchFamily="34" charset="0"/>
                <a:cs typeface="Calibri" panose="020F0502020204030204" pitchFamily="34" charset="0"/>
              </a:rPr>
              <a:t> grade students will be eligible for fall participation) and at the end of first semester. The chart below provides a summary of initial eligibility criteria for activity participation based upon the board approved graduation requirement of 30 credits. </a:t>
            </a:r>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641933110"/>
              </p:ext>
            </p:extLst>
          </p:nvPr>
        </p:nvGraphicFramePr>
        <p:xfrm>
          <a:off x="4724400" y="3204253"/>
          <a:ext cx="2492375" cy="1481328"/>
        </p:xfrm>
        <a:graphic>
          <a:graphicData uri="http://schemas.openxmlformats.org/drawingml/2006/table">
            <a:tbl>
              <a:tblPr firstRow="1" firstCol="1" bandRow="1">
                <a:tableStyleId>{5C22544A-7EE6-4342-B048-85BDC9FD1C3A}</a:tableStyleId>
              </a:tblPr>
              <a:tblGrid>
                <a:gridCol w="739775">
                  <a:extLst>
                    <a:ext uri="{9D8B030D-6E8A-4147-A177-3AD203B41FA5}">
                      <a16:colId xmlns:a16="http://schemas.microsoft.com/office/drawing/2014/main" val="3865845513"/>
                    </a:ext>
                  </a:extLst>
                </a:gridCol>
                <a:gridCol w="971550">
                  <a:extLst>
                    <a:ext uri="{9D8B030D-6E8A-4147-A177-3AD203B41FA5}">
                      <a16:colId xmlns:a16="http://schemas.microsoft.com/office/drawing/2014/main" val="1596262469"/>
                    </a:ext>
                  </a:extLst>
                </a:gridCol>
                <a:gridCol w="781050">
                  <a:extLst>
                    <a:ext uri="{9D8B030D-6E8A-4147-A177-3AD203B41FA5}">
                      <a16:colId xmlns:a16="http://schemas.microsoft.com/office/drawing/2014/main" val="2766045108"/>
                    </a:ext>
                  </a:extLst>
                </a:gridCol>
              </a:tblGrid>
              <a:tr h="190500">
                <a:tc>
                  <a:txBody>
                    <a:bodyPr/>
                    <a:lstStyle/>
                    <a:p>
                      <a:pPr marL="0" marR="0">
                        <a:lnSpc>
                          <a:spcPct val="107000"/>
                        </a:lnSpc>
                        <a:spcBef>
                          <a:spcPts val="0"/>
                        </a:spcBef>
                        <a:spcAft>
                          <a:spcPts val="0"/>
                        </a:spcAft>
                      </a:pPr>
                      <a:r>
                        <a:rPr lang="en-US" sz="11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100">
                          <a:effectLst/>
                        </a:rPr>
                        <a:t>Credits to Begin the Year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100">
                          <a:effectLst/>
                        </a:rPr>
                        <a:t>Credits after First Semester</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753096247"/>
                  </a:ext>
                </a:extLst>
              </a:tr>
              <a:tr h="190500">
                <a:tc>
                  <a:txBody>
                    <a:bodyPr/>
                    <a:lstStyle/>
                    <a:p>
                      <a:pPr marL="0" marR="0">
                        <a:lnSpc>
                          <a:spcPct val="107000"/>
                        </a:lnSpc>
                        <a:spcBef>
                          <a:spcPts val="0"/>
                        </a:spcBef>
                        <a:spcAft>
                          <a:spcPts val="0"/>
                        </a:spcAft>
                      </a:pPr>
                      <a:r>
                        <a:rPr lang="en-US" sz="1100">
                          <a:effectLst/>
                        </a:rPr>
                        <a:t>9th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100">
                          <a:effectLst/>
                        </a:rPr>
                        <a:t>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380596826"/>
                  </a:ext>
                </a:extLst>
              </a:tr>
              <a:tr h="190500">
                <a:tc>
                  <a:txBody>
                    <a:bodyPr/>
                    <a:lstStyle/>
                    <a:p>
                      <a:pPr marL="0" marR="0">
                        <a:lnSpc>
                          <a:spcPct val="107000"/>
                        </a:lnSpc>
                        <a:spcBef>
                          <a:spcPts val="0"/>
                        </a:spcBef>
                        <a:spcAft>
                          <a:spcPts val="0"/>
                        </a:spcAft>
                      </a:pPr>
                      <a:r>
                        <a:rPr lang="en-US" sz="1100">
                          <a:effectLst/>
                        </a:rPr>
                        <a:t>10th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100">
                          <a:effectLst/>
                        </a:rPr>
                        <a:t>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100">
                          <a:effectLst/>
                        </a:rPr>
                        <a:t>10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067154033"/>
                  </a:ext>
                </a:extLst>
              </a:tr>
              <a:tr h="190500">
                <a:tc>
                  <a:txBody>
                    <a:bodyPr/>
                    <a:lstStyle/>
                    <a:p>
                      <a:pPr marL="0" marR="0">
                        <a:lnSpc>
                          <a:spcPct val="107000"/>
                        </a:lnSpc>
                        <a:spcBef>
                          <a:spcPts val="0"/>
                        </a:spcBef>
                        <a:spcAft>
                          <a:spcPts val="0"/>
                        </a:spcAft>
                      </a:pPr>
                      <a:r>
                        <a:rPr lang="en-US" sz="1100">
                          <a:effectLst/>
                        </a:rPr>
                        <a:t>11th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100">
                          <a:effectLst/>
                        </a:rPr>
                        <a:t>14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100">
                          <a:effectLst/>
                        </a:rPr>
                        <a:t>18</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9123659"/>
                  </a:ext>
                </a:extLst>
              </a:tr>
              <a:tr h="190500">
                <a:tc>
                  <a:txBody>
                    <a:bodyPr/>
                    <a:lstStyle/>
                    <a:p>
                      <a:pPr marL="0" marR="0">
                        <a:lnSpc>
                          <a:spcPct val="107000"/>
                        </a:lnSpc>
                        <a:spcBef>
                          <a:spcPts val="0"/>
                        </a:spcBef>
                        <a:spcAft>
                          <a:spcPts val="0"/>
                        </a:spcAft>
                      </a:pPr>
                      <a:r>
                        <a:rPr lang="en-US" sz="1100">
                          <a:effectLst/>
                        </a:rPr>
                        <a:t>12th</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100">
                          <a:effectLst/>
                        </a:rPr>
                        <a:t>22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100">
                          <a:effectLst/>
                        </a:rPr>
                        <a:t>26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045888812"/>
                  </a:ext>
                </a:extLst>
              </a:tr>
              <a:tr h="190500">
                <a:tc>
                  <a:txBody>
                    <a:bodyPr/>
                    <a:lstStyle/>
                    <a:p>
                      <a:pPr marL="0" marR="0">
                        <a:lnSpc>
                          <a:spcPct val="107000"/>
                        </a:lnSpc>
                        <a:spcBef>
                          <a:spcPts val="0"/>
                        </a:spcBef>
                        <a:spcAft>
                          <a:spcPts val="0"/>
                        </a:spcAft>
                      </a:pPr>
                      <a:r>
                        <a:rPr lang="en-US" sz="10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000">
                          <a:effectLst/>
                        </a:rPr>
                        <a:t> </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07000"/>
                        </a:lnSpc>
                        <a:spcBef>
                          <a:spcPts val="0"/>
                        </a:spcBef>
                        <a:spcAft>
                          <a:spcPts val="0"/>
                        </a:spcAft>
                      </a:pPr>
                      <a:r>
                        <a:rPr lang="en-US" sz="10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964657982"/>
                  </a:ext>
                </a:extLst>
              </a:tr>
            </a:tbl>
          </a:graphicData>
        </a:graphic>
      </p:graphicFrame>
      <p:sp>
        <p:nvSpPr>
          <p:cNvPr id="6" name="Rectangle 5"/>
          <p:cNvSpPr/>
          <p:nvPr/>
        </p:nvSpPr>
        <p:spPr>
          <a:xfrm>
            <a:off x="723900" y="4648200"/>
            <a:ext cx="7620000" cy="1924886"/>
          </a:xfrm>
          <a:prstGeom prst="rect">
            <a:avLst/>
          </a:prstGeom>
        </p:spPr>
        <p:txBody>
          <a:bodyPr wrap="square">
            <a:spAutoFit/>
          </a:bodyPr>
          <a:lstStyle/>
          <a:p>
            <a:pPr>
              <a:lnSpc>
                <a:spcPct val="107000"/>
              </a:lnSpc>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Students that fall below the credit requirements are not eligible to participate in an activity until they obtain the minimum credit requirement.  Students who are not meeting eligibility criteria can become eligible through completion of credit recovery contracts by attending after school, during school or summer school credit recovery opportunities.  Students that are behind on credits will not be allowed to practice, attend games, or participate in an activity in any capacity until they have reached the required number of credits for their grade and grading period. </a:t>
            </a:r>
          </a:p>
        </p:txBody>
      </p:sp>
    </p:spTree>
    <p:extLst>
      <p:ext uri="{BB962C8B-B14F-4D97-AF65-F5344CB8AC3E}">
        <p14:creationId xmlns:p14="http://schemas.microsoft.com/office/powerpoint/2010/main" val="2098635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304800"/>
            <a:ext cx="8077200" cy="3608295"/>
          </a:xfrm>
          <a:prstGeom prst="rect">
            <a:avLst/>
          </a:prstGeom>
        </p:spPr>
        <p:txBody>
          <a:bodyPr wrap="square">
            <a:spAutoFit/>
          </a:bodyPr>
          <a:lstStyle/>
          <a:p>
            <a:pPr>
              <a:lnSpc>
                <a:spcPct val="107000"/>
              </a:lnSpc>
              <a:spcAft>
                <a:spcPts val="800"/>
              </a:spcAft>
            </a:pPr>
            <a:r>
              <a:rPr lang="en-US" sz="1600" b="1" u="sng" dirty="0">
                <a:latin typeface="Calibri" panose="020F0502020204030204" pitchFamily="34" charset="0"/>
                <a:ea typeface="Calibri" panose="020F0502020204030204" pitchFamily="34" charset="0"/>
                <a:cs typeface="Times New Roman" panose="02020603050405020304" pitchFamily="18" charset="0"/>
              </a:rPr>
              <a:t>Continuing Eligibility- Class I MSHSL and Non-MSHSL Activities </a:t>
            </a:r>
            <a:r>
              <a:rPr lang="en-US" sz="1600" u="sng" dirty="0">
                <a:latin typeface="Calibri" panose="020F0502020204030204" pitchFamily="34" charset="0"/>
                <a:ea typeface="Calibri" panose="020F0502020204030204" pitchFamily="34" charset="0"/>
                <a:cs typeface="Calibri" panose="020F0502020204030204" pitchFamily="34" charset="0"/>
              </a:rPr>
              <a:t>(Since the policy will be new for the 2021-22 school year, the first period of suspension will occur at the end of the 1</a:t>
            </a:r>
            <a:r>
              <a:rPr lang="en-US" sz="1600" u="sng" baseline="30000" dirty="0">
                <a:latin typeface="Calibri" panose="020F0502020204030204" pitchFamily="34" charset="0"/>
                <a:ea typeface="Calibri" panose="020F0502020204030204" pitchFamily="34" charset="0"/>
                <a:cs typeface="Calibri" panose="020F0502020204030204" pitchFamily="34" charset="0"/>
              </a:rPr>
              <a:t>st</a:t>
            </a:r>
            <a:r>
              <a:rPr lang="en-US" sz="1600" u="sng" dirty="0">
                <a:latin typeface="Calibri" panose="020F0502020204030204" pitchFamily="34" charset="0"/>
                <a:ea typeface="Calibri" panose="020F0502020204030204" pitchFamily="34" charset="0"/>
                <a:cs typeface="Calibri" panose="020F0502020204030204" pitchFamily="34" charset="0"/>
              </a:rPr>
              <a:t> quarter of the 2021-22 school year.)</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600" b="1" u="sng" dirty="0">
                <a:latin typeface="Calibri" panose="020F0502020204030204" pitchFamily="34" charset="0"/>
                <a:ea typeface="Calibri" panose="020F0502020204030204" pitchFamily="34" charset="0"/>
                <a:cs typeface="Times New Roman" panose="02020603050405020304" pitchFamily="18" charset="0"/>
              </a:rPr>
              <a:t>Grades 9-12:</a:t>
            </a:r>
            <a:r>
              <a:rPr lang="en-US" sz="1600" dirty="0">
                <a:latin typeface="Calibri" panose="020F0502020204030204" pitchFamily="34" charset="0"/>
                <a:ea typeface="Calibri" panose="020F0502020204030204" pitchFamily="34" charset="0"/>
                <a:cs typeface="Times New Roman" panose="02020603050405020304" pitchFamily="18" charset="0"/>
              </a:rPr>
              <a:t>  Students in grades 9-12 that fail one or more classes at the quarter mark will serve a suspension from all activities.  One week of suspension will occur for each F on the quarter report card related to a period class or two weeks for a block course.  No suspension will exceed two weeks.  Students are required to attend all practices and games for activities they are registered for during the suspension or attend credit recovery with their advisor’s permission, but are not allowed to practice or participate in competitions with the activity during the suspension. Suspensions from all Class I and Non-MSHSL will begin the first day of the new quarter and run for 7 consecutive calendar days per F, not to exceed 14 days of suspension.  Students and advisors will be notified of suspensions on the first day of the new quarter after all grades have been posted. </a:t>
            </a:r>
          </a:p>
        </p:txBody>
      </p:sp>
      <p:sp>
        <p:nvSpPr>
          <p:cNvPr id="3" name="Rectangle 2"/>
          <p:cNvSpPr/>
          <p:nvPr/>
        </p:nvSpPr>
        <p:spPr>
          <a:xfrm>
            <a:off x="762000" y="3962400"/>
            <a:ext cx="8305800" cy="2244397"/>
          </a:xfrm>
          <a:prstGeom prst="rect">
            <a:avLst/>
          </a:prstGeom>
        </p:spPr>
        <p:txBody>
          <a:bodyPr wrap="square">
            <a:spAutoFit/>
          </a:bodyPr>
          <a:lstStyle/>
          <a:p>
            <a:pPr>
              <a:lnSpc>
                <a:spcPct val="107000"/>
              </a:lnSpc>
              <a:spcAft>
                <a:spcPts val="800"/>
              </a:spcAft>
            </a:pPr>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Quarter 1 grades may impact participation in fall postseason participation and/or initial participation in winter sports.  </a:t>
            </a:r>
          </a:p>
          <a:p>
            <a:pPr>
              <a:lnSpc>
                <a:spcPct val="107000"/>
              </a:lnSpc>
              <a:spcAft>
                <a:spcPts val="800"/>
              </a:spcAft>
            </a:pPr>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Quarter 2 grades may impact winter activity participation.  </a:t>
            </a:r>
          </a:p>
          <a:p>
            <a:pPr>
              <a:lnSpc>
                <a:spcPct val="107000"/>
              </a:lnSpc>
              <a:spcAft>
                <a:spcPts val="800"/>
              </a:spcAft>
            </a:pPr>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Quarter 3 grades may impact winter activity participation and/or initial spring activity participation.</a:t>
            </a:r>
          </a:p>
          <a:p>
            <a:pPr>
              <a:lnSpc>
                <a:spcPct val="107000"/>
              </a:lnSpc>
              <a:spcAft>
                <a:spcPts val="800"/>
              </a:spcAft>
            </a:pPr>
            <a:r>
              <a:rPr lang="en-US" sz="1600" dirty="0">
                <a:solidFill>
                  <a:srgbClr val="0070C0"/>
                </a:solidFill>
                <a:latin typeface="Calibri" panose="020F0502020204030204" pitchFamily="34" charset="0"/>
                <a:ea typeface="Calibri" panose="020F0502020204030204" pitchFamily="34" charset="0"/>
                <a:cs typeface="Times New Roman" panose="02020603050405020304" pitchFamily="18" charset="0"/>
              </a:rPr>
              <a:t>Quarter 4 grades may impact spring activity postseason participation and/or fall activity participation the next school year.  </a:t>
            </a:r>
          </a:p>
        </p:txBody>
      </p:sp>
    </p:spTree>
    <p:extLst>
      <p:ext uri="{BB962C8B-B14F-4D97-AF65-F5344CB8AC3E}">
        <p14:creationId xmlns:p14="http://schemas.microsoft.com/office/powerpoint/2010/main" val="1365535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0" y="1308291"/>
            <a:ext cx="7620000" cy="2759602"/>
          </a:xfrm>
          <a:prstGeom prst="rect">
            <a:avLst/>
          </a:prstGeom>
        </p:spPr>
        <p:txBody>
          <a:bodyPr wrap="square">
            <a:spAutoFit/>
          </a:bodyPr>
          <a:lstStyle/>
          <a:p>
            <a:pPr>
              <a:lnSpc>
                <a:spcPct val="107000"/>
              </a:lnSpc>
              <a:spcAft>
                <a:spcPts val="800"/>
              </a:spcAft>
            </a:pPr>
            <a:r>
              <a:rPr lang="en-US" b="1" u="sng" dirty="0">
                <a:latin typeface="Calibri" panose="020F0502020204030204" pitchFamily="34" charset="0"/>
                <a:ea typeface="Calibri" panose="020F0502020204030204" pitchFamily="34" charset="0"/>
                <a:cs typeface="Times New Roman" panose="02020603050405020304" pitchFamily="18" charset="0"/>
              </a:rPr>
              <a:t>Grades 7 and 8:</a:t>
            </a:r>
            <a:r>
              <a:rPr lang="en-US" dirty="0">
                <a:latin typeface="Calibri" panose="020F0502020204030204" pitchFamily="34" charset="0"/>
                <a:ea typeface="Calibri" panose="020F0502020204030204" pitchFamily="34" charset="0"/>
                <a:cs typeface="Times New Roman" panose="02020603050405020304" pitchFamily="18" charset="0"/>
              </a:rPr>
              <a:t> Students in grade 7 or 8 that fail one or more classes at the quarter mark will serve a </a:t>
            </a:r>
            <a:r>
              <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rPr>
              <a:t>one week </a:t>
            </a:r>
            <a:r>
              <a:rPr lang="en-US" dirty="0">
                <a:latin typeface="Calibri" panose="020F0502020204030204" pitchFamily="34" charset="0"/>
                <a:ea typeface="Calibri" panose="020F0502020204030204" pitchFamily="34" charset="0"/>
                <a:cs typeface="Times New Roman" panose="02020603050405020304" pitchFamily="18" charset="0"/>
              </a:rPr>
              <a:t>suspension from all activities.  Students are required to attend all practices and games for activities they are registered for during the suspension, but are not allowed to practice or participate in competitions with the activity during the suspension. Suspensions from all Class I and Non-MSHSL will begin the first day of the new quarter and run for 7 days consecutive calendar days.  Students and advisors will be notified of suspensions on the first day of the new quarter after all grades have been posted.</a:t>
            </a:r>
          </a:p>
        </p:txBody>
      </p:sp>
      <p:sp>
        <p:nvSpPr>
          <p:cNvPr id="3" name="Rectangle 2"/>
          <p:cNvSpPr/>
          <p:nvPr/>
        </p:nvSpPr>
        <p:spPr>
          <a:xfrm>
            <a:off x="1028700" y="4067893"/>
            <a:ext cx="7086600" cy="1881925"/>
          </a:xfrm>
          <a:prstGeom prst="rect">
            <a:avLst/>
          </a:prstGeom>
        </p:spPr>
        <p:txBody>
          <a:bodyPr wrap="square">
            <a:spAutoFit/>
          </a:bodyPr>
          <a:lstStyle/>
          <a:p>
            <a:pPr>
              <a:lnSpc>
                <a:spcPct val="107000"/>
              </a:lnSpc>
              <a:spcAft>
                <a:spcPts val="800"/>
              </a:spcAft>
            </a:pPr>
            <a:r>
              <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rPr>
              <a:t>Quarter 1 grades will impact participation in winter activities.  </a:t>
            </a:r>
          </a:p>
          <a:p>
            <a:pPr>
              <a:lnSpc>
                <a:spcPct val="107000"/>
              </a:lnSpc>
              <a:spcAft>
                <a:spcPts val="800"/>
              </a:spcAft>
            </a:pPr>
            <a:r>
              <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rPr>
              <a:t>Quarter 2 grades will impact participation in winter activities.  </a:t>
            </a:r>
          </a:p>
          <a:p>
            <a:pPr>
              <a:lnSpc>
                <a:spcPct val="107000"/>
              </a:lnSpc>
              <a:spcAft>
                <a:spcPts val="800"/>
              </a:spcAft>
            </a:pPr>
            <a:r>
              <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rPr>
              <a:t>Quarter 3 grades will impact participation in spring activities.  </a:t>
            </a:r>
          </a:p>
          <a:p>
            <a:pPr>
              <a:lnSpc>
                <a:spcPct val="107000"/>
              </a:lnSpc>
              <a:spcAft>
                <a:spcPts val="800"/>
              </a:spcAft>
            </a:pPr>
            <a:r>
              <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rPr>
              <a:t>Quarter 4 grades will impact participation in fall activities for students going into 8</a:t>
            </a:r>
            <a:r>
              <a:rPr lang="en-US" baseline="30000" dirty="0">
                <a:solidFill>
                  <a:srgbClr val="0070C0"/>
                </a:solidFill>
                <a:latin typeface="Calibri" panose="020F0502020204030204" pitchFamily="34" charset="0"/>
                <a:ea typeface="Calibri" panose="020F0502020204030204" pitchFamily="34" charset="0"/>
                <a:cs typeface="Times New Roman" panose="02020603050405020304" pitchFamily="18" charset="0"/>
              </a:rPr>
              <a:t>th</a:t>
            </a:r>
            <a:r>
              <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rPr>
              <a:t> grade. </a:t>
            </a:r>
          </a:p>
        </p:txBody>
      </p:sp>
    </p:spTree>
    <p:extLst>
      <p:ext uri="{BB962C8B-B14F-4D97-AF65-F5344CB8AC3E}">
        <p14:creationId xmlns:p14="http://schemas.microsoft.com/office/powerpoint/2010/main" val="37056826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2729" y="762000"/>
            <a:ext cx="6377940" cy="1293028"/>
          </a:xfrm>
        </p:spPr>
        <p:txBody>
          <a:bodyPr>
            <a:noAutofit/>
          </a:bodyPr>
          <a:lstStyle/>
          <a:p>
            <a:r>
              <a:rPr lang="en-US" sz="3600" dirty="0">
                <a:solidFill>
                  <a:schemeClr val="accent6"/>
                </a:solidFill>
              </a:rPr>
              <a:t>Steps for Parents/Students to Follow to Solve a Concern or Issue</a:t>
            </a:r>
          </a:p>
        </p:txBody>
      </p:sp>
      <p:sp>
        <p:nvSpPr>
          <p:cNvPr id="3" name="Content Placeholder 2"/>
          <p:cNvSpPr>
            <a:spLocks noGrp="1"/>
          </p:cNvSpPr>
          <p:nvPr>
            <p:ph idx="1"/>
          </p:nvPr>
        </p:nvSpPr>
        <p:spPr>
          <a:xfrm>
            <a:off x="685347" y="2438400"/>
            <a:ext cx="7765322" cy="3695136"/>
          </a:xfrm>
        </p:spPr>
        <p:txBody>
          <a:bodyPr>
            <a:normAutofit/>
          </a:bodyPr>
          <a:lstStyle/>
          <a:p>
            <a:pPr indent="0" algn="ctr">
              <a:buNone/>
            </a:pPr>
            <a:r>
              <a:rPr lang="en-US" dirty="0">
                <a:solidFill>
                  <a:srgbClr val="FFFF00"/>
                </a:solidFill>
              </a:rPr>
              <a:t>Make it a point to NOT try to solve issues just before or just after a game/contest! </a:t>
            </a:r>
          </a:p>
          <a:p>
            <a:pPr marL="571500" indent="-342900"/>
            <a:r>
              <a:rPr lang="en-US" dirty="0"/>
              <a:t>First, student should talk to the coach directly.  Not saying that the outcome will be mutually agreed upon but will result in a better understanding of </a:t>
            </a:r>
            <a:r>
              <a:rPr lang="en-US" dirty="0" err="1"/>
              <a:t>eachother’s</a:t>
            </a:r>
            <a:r>
              <a:rPr lang="en-US" dirty="0"/>
              <a:t> view point.</a:t>
            </a:r>
          </a:p>
          <a:p>
            <a:pPr marL="571500" indent="-342900"/>
            <a:r>
              <a:rPr lang="en-US" dirty="0"/>
              <a:t>Second, if not resolved student and parent should meet with coach together. </a:t>
            </a:r>
          </a:p>
          <a:p>
            <a:pPr marL="571500" indent="-342900"/>
            <a:r>
              <a:rPr lang="en-US" dirty="0"/>
              <a:t>Third, if not resolved the parent, student, coach and AD should meet.</a:t>
            </a:r>
          </a:p>
          <a:p>
            <a:pPr indent="0">
              <a:buNone/>
            </a:pPr>
            <a:endParaRPr lang="en-US" dirty="0"/>
          </a:p>
        </p:txBody>
      </p:sp>
    </p:spTree>
    <p:extLst>
      <p:ext uri="{BB962C8B-B14F-4D97-AF65-F5344CB8AC3E}">
        <p14:creationId xmlns:p14="http://schemas.microsoft.com/office/powerpoint/2010/main" val="21384755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685800"/>
            <a:ext cx="6377940" cy="1293028"/>
          </a:xfrm>
        </p:spPr>
        <p:txBody>
          <a:bodyPr>
            <a:normAutofit fontScale="90000"/>
          </a:bodyPr>
          <a:lstStyle/>
          <a:p>
            <a:pPr>
              <a:defRPr/>
            </a:pPr>
            <a:r>
              <a:rPr dirty="0">
                <a:solidFill>
                  <a:schemeClr val="accent6"/>
                </a:solidFill>
              </a:rPr>
              <a:t>Helpful things to know and do as a parent and student</a:t>
            </a:r>
          </a:p>
        </p:txBody>
      </p:sp>
      <p:sp>
        <p:nvSpPr>
          <p:cNvPr id="3" name="Content Placeholder 2"/>
          <p:cNvSpPr>
            <a:spLocks noGrp="1"/>
          </p:cNvSpPr>
          <p:nvPr>
            <p:ph idx="1"/>
          </p:nvPr>
        </p:nvSpPr>
        <p:spPr>
          <a:xfrm>
            <a:off x="533400" y="1828800"/>
            <a:ext cx="8229600" cy="5029200"/>
          </a:xfrm>
        </p:spPr>
        <p:txBody>
          <a:bodyPr>
            <a:normAutofit lnSpcReduction="10000"/>
          </a:bodyPr>
          <a:lstStyle/>
          <a:p>
            <a:pPr>
              <a:defRPr/>
            </a:pPr>
            <a:r>
              <a:rPr lang="en-US" sz="2400" dirty="0">
                <a:latin typeface="Arial Black" panose="020B0A04020102020204" pitchFamily="34" charset="0"/>
              </a:rPr>
              <a:t>Get to know the coach.</a:t>
            </a:r>
          </a:p>
          <a:p>
            <a:pPr>
              <a:defRPr/>
            </a:pPr>
            <a:r>
              <a:rPr lang="en-US" sz="2400" dirty="0">
                <a:latin typeface="Arial Black" panose="020B0A04020102020204" pitchFamily="34" charset="0"/>
              </a:rPr>
              <a:t>Know the team and school policies found in the Team and Coaches Handbooks.</a:t>
            </a:r>
          </a:p>
          <a:p>
            <a:pPr>
              <a:defRPr/>
            </a:pPr>
            <a:r>
              <a:rPr lang="en-US" sz="2400" dirty="0">
                <a:latin typeface="Arial Black" panose="020B0A04020102020204" pitchFamily="34" charset="0"/>
              </a:rPr>
              <a:t>Know what the Down and Off rules are.</a:t>
            </a:r>
          </a:p>
          <a:p>
            <a:pPr>
              <a:defRPr/>
            </a:pPr>
            <a:r>
              <a:rPr lang="en-US" sz="2400" dirty="0">
                <a:latin typeface="Arial Black" panose="020B0A04020102020204" pitchFamily="34" charset="0"/>
              </a:rPr>
              <a:t>Know the team schedule and bus departure times. (found on LA activities calendar)</a:t>
            </a:r>
          </a:p>
          <a:p>
            <a:pPr>
              <a:defRPr/>
            </a:pPr>
            <a:r>
              <a:rPr lang="en-US" sz="2400" dirty="0">
                <a:latin typeface="Arial Black" panose="020B0A04020102020204" pitchFamily="34" charset="0"/>
              </a:rPr>
              <a:t>Sign Up for the “Notify Me” option on the activities calendar Site for up to date changes.</a:t>
            </a:r>
          </a:p>
          <a:p>
            <a:pPr>
              <a:defRPr/>
            </a:pPr>
            <a:r>
              <a:rPr lang="en-US" sz="2400" dirty="0">
                <a:latin typeface="Arial Black" panose="020B0A04020102020204" pitchFamily="34" charset="0"/>
              </a:rPr>
              <a:t>Support the team and understand the importance of team / student roles.</a:t>
            </a:r>
          </a:p>
          <a:p>
            <a:pPr>
              <a:defRPr/>
            </a:pPr>
            <a:r>
              <a:rPr lang="en-US" sz="2400" dirty="0">
                <a:latin typeface="Arial Black" panose="020B0A04020102020204" pitchFamily="34" charset="0"/>
              </a:rPr>
              <a:t>Know your student’s coach’s intent for communication (how often and content)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2"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2"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401762"/>
          </a:xfrm>
        </p:spPr>
        <p:txBody>
          <a:bodyPr>
            <a:noAutofit/>
          </a:bodyPr>
          <a:lstStyle/>
          <a:p>
            <a:pPr eaLnBrk="1" fontAlgn="auto" hangingPunct="1">
              <a:spcBef>
                <a:spcPts val="0"/>
              </a:spcBef>
              <a:spcAft>
                <a:spcPts val="0"/>
              </a:spcAft>
              <a:defRPr/>
            </a:pPr>
            <a:r>
              <a:rPr sz="4000" dirty="0">
                <a:solidFill>
                  <a:schemeClr val="accent6"/>
                </a:solidFill>
              </a:rPr>
              <a:t>Things that must be done before students can Practice!</a:t>
            </a:r>
          </a:p>
        </p:txBody>
      </p:sp>
      <p:sp>
        <p:nvSpPr>
          <p:cNvPr id="3" name="Content Placeholder 2"/>
          <p:cNvSpPr>
            <a:spLocks noGrp="1"/>
          </p:cNvSpPr>
          <p:nvPr>
            <p:ph idx="1"/>
          </p:nvPr>
        </p:nvSpPr>
        <p:spPr>
          <a:xfrm>
            <a:off x="457200" y="2057400"/>
            <a:ext cx="8229600" cy="4267200"/>
          </a:xfrm>
        </p:spPr>
        <p:txBody>
          <a:bodyPr>
            <a:normAutofit/>
          </a:bodyPr>
          <a:lstStyle/>
          <a:p>
            <a:pPr eaLnBrk="1" hangingPunct="1">
              <a:spcBef>
                <a:spcPct val="0"/>
              </a:spcBef>
            </a:pPr>
            <a:r>
              <a:rPr lang="en-US" altLang="en-US" sz="2400" dirty="0">
                <a:solidFill>
                  <a:schemeClr val="accent5">
                    <a:lumMod val="20000"/>
                    <a:lumOff val="80000"/>
                  </a:schemeClr>
                </a:solidFill>
              </a:rPr>
              <a:t>Current Physical on File (good for 3 years)</a:t>
            </a:r>
          </a:p>
          <a:p>
            <a:pPr eaLnBrk="1" hangingPunct="1">
              <a:spcBef>
                <a:spcPct val="0"/>
              </a:spcBef>
            </a:pPr>
            <a:r>
              <a:rPr lang="en-US" altLang="en-US" sz="2400" dirty="0">
                <a:solidFill>
                  <a:schemeClr val="accent5">
                    <a:lumMod val="20000"/>
                    <a:lumOff val="80000"/>
                  </a:schemeClr>
                </a:solidFill>
              </a:rPr>
              <a:t>Eligibility Brochure turned in (each year)</a:t>
            </a:r>
          </a:p>
          <a:p>
            <a:pPr eaLnBrk="1" hangingPunct="1">
              <a:spcBef>
                <a:spcPct val="0"/>
              </a:spcBef>
            </a:pPr>
            <a:r>
              <a:rPr lang="en-US" altLang="en-US" sz="2400" dirty="0">
                <a:solidFill>
                  <a:schemeClr val="accent5">
                    <a:lumMod val="20000"/>
                    <a:lumOff val="80000"/>
                  </a:schemeClr>
                </a:solidFill>
              </a:rPr>
              <a:t>Medical Emergency (Fill out JMC Parent Access)</a:t>
            </a:r>
          </a:p>
          <a:p>
            <a:pPr>
              <a:spcBef>
                <a:spcPct val="0"/>
              </a:spcBef>
            </a:pPr>
            <a:r>
              <a:rPr lang="en-US" altLang="en-US" sz="2400" dirty="0">
                <a:solidFill>
                  <a:schemeClr val="accent5">
                    <a:lumMod val="20000"/>
                    <a:lumOff val="80000"/>
                  </a:schemeClr>
                </a:solidFill>
              </a:rPr>
              <a:t>Sports Fee Paid: </a:t>
            </a:r>
            <a:r>
              <a:rPr lang="en-US" altLang="en-US" sz="2400" dirty="0">
                <a:solidFill>
                  <a:srgbClr val="00B0F0"/>
                </a:solidFill>
              </a:rPr>
              <a:t>$100 fee 7-12 Sports. $50 fee for Speech and One Act Play $275 Individual max, $400 family max.</a:t>
            </a:r>
          </a:p>
          <a:p>
            <a:pPr eaLnBrk="1" hangingPunct="1">
              <a:spcBef>
                <a:spcPct val="0"/>
              </a:spcBef>
            </a:pPr>
            <a:r>
              <a:rPr lang="en-US" altLang="en-US" sz="2400" dirty="0">
                <a:solidFill>
                  <a:schemeClr val="accent5">
                    <a:lumMod val="20000"/>
                    <a:lumOff val="80000"/>
                  </a:schemeClr>
                </a:solidFill>
              </a:rPr>
              <a:t>Possess the specific sports handbook</a:t>
            </a:r>
          </a:p>
          <a:p>
            <a:pPr eaLnBrk="1" hangingPunct="1">
              <a:spcBef>
                <a:spcPct val="0"/>
              </a:spcBef>
            </a:pPr>
            <a:r>
              <a:rPr lang="en-US" altLang="en-US" sz="2400" dirty="0">
                <a:solidFill>
                  <a:schemeClr val="accent5">
                    <a:lumMod val="20000"/>
                    <a:lumOff val="80000"/>
                  </a:schemeClr>
                </a:solidFill>
              </a:rPr>
              <a:t>Access to LA Overview of School Policies found on the Activities Director’s website</a:t>
            </a:r>
          </a:p>
          <a:p>
            <a:pPr eaLnBrk="1" hangingPunct="1">
              <a:spcBef>
                <a:spcPct val="0"/>
              </a:spcBef>
            </a:pPr>
            <a:r>
              <a:rPr lang="en-US" altLang="en-US" sz="2400" dirty="0">
                <a:solidFill>
                  <a:schemeClr val="accent5">
                    <a:lumMod val="20000"/>
                    <a:lumOff val="80000"/>
                  </a:schemeClr>
                </a:solidFill>
              </a:rPr>
              <a:t>Access to a Parent / Student Co-Curricular Handbook on Activities Director’s website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solidFill>
                  <a:schemeClr val="accent6"/>
                </a:solidFill>
              </a:rPr>
              <a:t>Activites</a:t>
            </a:r>
            <a:br>
              <a:rPr lang="en-US" dirty="0">
                <a:solidFill>
                  <a:schemeClr val="accent6"/>
                </a:solidFill>
              </a:rPr>
            </a:br>
            <a:r>
              <a:rPr lang="en-US" dirty="0">
                <a:solidFill>
                  <a:schemeClr val="accent6"/>
                </a:solidFill>
              </a:rPr>
              <a:t>Steering Committee  </a:t>
            </a:r>
          </a:p>
        </p:txBody>
      </p:sp>
      <p:sp>
        <p:nvSpPr>
          <p:cNvPr id="3" name="Content Placeholder 2"/>
          <p:cNvSpPr>
            <a:spLocks noGrp="1"/>
          </p:cNvSpPr>
          <p:nvPr>
            <p:ph idx="1"/>
          </p:nvPr>
        </p:nvSpPr>
        <p:spPr/>
        <p:txBody>
          <a:bodyPr>
            <a:normAutofit/>
          </a:bodyPr>
          <a:lstStyle/>
          <a:p>
            <a:r>
              <a:rPr lang="en-US" sz="1800" dirty="0">
                <a:latin typeface="Arial Black" panose="020B0A04020102020204" pitchFamily="34" charset="0"/>
              </a:rPr>
              <a:t>What is the Steering Committee?</a:t>
            </a:r>
          </a:p>
          <a:p>
            <a:r>
              <a:rPr lang="en-US" sz="1800" dirty="0">
                <a:solidFill>
                  <a:srgbClr val="0070C0"/>
                </a:solidFill>
                <a:latin typeface="Arial Black" panose="020B0A04020102020204" pitchFamily="34" charset="0"/>
              </a:rPr>
              <a:t>The Steering Committee, formed in 2018 and is an Advisory Council to the Activities Department.</a:t>
            </a:r>
          </a:p>
          <a:p>
            <a:r>
              <a:rPr lang="en-US" sz="1800" dirty="0">
                <a:latin typeface="Arial Black" panose="020B0A04020102020204" pitchFamily="34" charset="0"/>
              </a:rPr>
              <a:t>What is the Steering Committee’s Purpose?</a:t>
            </a:r>
          </a:p>
          <a:p>
            <a:r>
              <a:rPr lang="en-US" sz="1800" dirty="0">
                <a:solidFill>
                  <a:srgbClr val="0070C0"/>
                </a:solidFill>
                <a:latin typeface="Arial Black" panose="020B0A04020102020204" pitchFamily="34" charset="0"/>
              </a:rPr>
              <a:t>The Steering Committee seeks to maintain and improve upon current Activities Department policies and procedures for the purpose of providing best practices and offering and teaching lifelong skills through co-curricular involvement.</a:t>
            </a:r>
          </a:p>
          <a:p>
            <a:r>
              <a:rPr lang="en-US" sz="1800" dirty="0">
                <a:latin typeface="Arial Black" panose="020B0A04020102020204" pitchFamily="34" charset="0"/>
              </a:rPr>
              <a:t>Who is on the Steering Committee?</a:t>
            </a:r>
          </a:p>
          <a:p>
            <a:r>
              <a:rPr lang="en-US" sz="1800" dirty="0">
                <a:solidFill>
                  <a:srgbClr val="0070C0"/>
                </a:solidFill>
                <a:latin typeface="Arial Black" panose="020B0A04020102020204" pitchFamily="34" charset="0"/>
              </a:rPr>
              <a:t>Brein Maki, Matthew Wilmes, Michael VanderPlas, Tanya LeJeune, Sarah Sommer, Superintendent Carman, Dr. Hanson, and Brian Menk</a:t>
            </a:r>
          </a:p>
        </p:txBody>
      </p:sp>
    </p:spTree>
    <p:extLst>
      <p:ext uri="{BB962C8B-B14F-4D97-AF65-F5344CB8AC3E}">
        <p14:creationId xmlns:p14="http://schemas.microsoft.com/office/powerpoint/2010/main" val="697390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1000"/>
                                        <p:tgtEl>
                                          <p:spTgt spid="3">
                                            <p:txEl>
                                              <p:pRg st="5" end="5"/>
                                            </p:txEl>
                                          </p:spTgt>
                                        </p:tgtEl>
                                      </p:cBhvr>
                                    </p:animEffect>
                                    <p:anim calcmode="lin" valueType="num">
                                      <p:cBhvr>
                                        <p:cTn id="2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3030" y="533400"/>
            <a:ext cx="6377940" cy="1293028"/>
          </a:xfrm>
        </p:spPr>
        <p:txBody>
          <a:bodyPr/>
          <a:lstStyle/>
          <a:p>
            <a:pPr algn="ctr"/>
            <a:r>
              <a:rPr lang="en-US" dirty="0"/>
              <a:t>Activity fees</a:t>
            </a:r>
          </a:p>
        </p:txBody>
      </p:sp>
      <p:sp>
        <p:nvSpPr>
          <p:cNvPr id="3" name="Rectangle 2"/>
          <p:cNvSpPr/>
          <p:nvPr/>
        </p:nvSpPr>
        <p:spPr>
          <a:xfrm>
            <a:off x="0" y="2274838"/>
            <a:ext cx="9144000" cy="2677656"/>
          </a:xfrm>
          <a:prstGeom prst="rect">
            <a:avLst/>
          </a:prstGeom>
        </p:spPr>
        <p:txBody>
          <a:bodyPr wrap="square">
            <a:spAutoFit/>
          </a:bodyPr>
          <a:lstStyle/>
          <a:p>
            <a:r>
              <a:rPr lang="en-US" sz="2400" dirty="0">
                <a:solidFill>
                  <a:srgbClr val="0070C0"/>
                </a:solidFill>
                <a:latin typeface="Helvetica Neue"/>
              </a:rPr>
              <a:t>- All L- A  Staff  and L-A/St. Johns/Silo students (with an ID): FREE</a:t>
            </a:r>
            <a:br>
              <a:rPr lang="en-US" sz="2400" dirty="0">
                <a:solidFill>
                  <a:srgbClr val="0070C0"/>
                </a:solidFill>
              </a:rPr>
            </a:br>
            <a:r>
              <a:rPr lang="en-US" sz="2400" dirty="0">
                <a:solidFill>
                  <a:srgbClr val="0070C0"/>
                </a:solidFill>
                <a:latin typeface="Helvetica Neue"/>
              </a:rPr>
              <a:t>-Adults (Out of HS through age 64): $7.00</a:t>
            </a:r>
            <a:br>
              <a:rPr lang="en-US" sz="2400" dirty="0">
                <a:solidFill>
                  <a:srgbClr val="0070C0"/>
                </a:solidFill>
              </a:rPr>
            </a:br>
            <a:r>
              <a:rPr lang="en-US" sz="2400" dirty="0">
                <a:solidFill>
                  <a:srgbClr val="0070C0"/>
                </a:solidFill>
                <a:latin typeface="Helvetica Neue"/>
              </a:rPr>
              <a:t>-Adults ages 65+: FREE</a:t>
            </a:r>
            <a:br>
              <a:rPr lang="en-US" sz="2400" dirty="0">
                <a:solidFill>
                  <a:srgbClr val="0070C0"/>
                </a:solidFill>
              </a:rPr>
            </a:br>
            <a:r>
              <a:rPr lang="en-US" sz="2400" dirty="0">
                <a:solidFill>
                  <a:srgbClr val="0070C0"/>
                </a:solidFill>
                <a:latin typeface="Helvetica Neue"/>
              </a:rPr>
              <a:t>-Visiting Students: $4.00</a:t>
            </a:r>
            <a:br>
              <a:rPr lang="en-US" sz="2400" dirty="0">
                <a:solidFill>
                  <a:srgbClr val="0070C0"/>
                </a:solidFill>
              </a:rPr>
            </a:br>
            <a:br>
              <a:rPr lang="en-US" sz="2400" dirty="0">
                <a:solidFill>
                  <a:srgbClr val="0070C0"/>
                </a:solidFill>
              </a:rPr>
            </a:br>
            <a:r>
              <a:rPr lang="en-US" sz="2400" dirty="0">
                <a:solidFill>
                  <a:srgbClr val="0070C0"/>
                </a:solidFill>
                <a:latin typeface="Helvetica Neue"/>
              </a:rPr>
              <a:t>One Adult Fall or Winter Season Pass for all home games in that season: $50.00</a:t>
            </a:r>
            <a:endParaRPr lang="en-US" sz="2400" dirty="0">
              <a:solidFill>
                <a:srgbClr val="0070C0"/>
              </a:solidFill>
            </a:endParaRPr>
          </a:p>
        </p:txBody>
      </p:sp>
    </p:spTree>
    <p:extLst>
      <p:ext uri="{BB962C8B-B14F-4D97-AF65-F5344CB8AC3E}">
        <p14:creationId xmlns:p14="http://schemas.microsoft.com/office/powerpoint/2010/main" val="6713090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64373"/>
            <a:ext cx="7787640" cy="1293028"/>
          </a:xfrm>
        </p:spPr>
        <p:txBody>
          <a:bodyPr>
            <a:normAutofit/>
          </a:bodyPr>
          <a:lstStyle/>
          <a:p>
            <a:pPr algn="l"/>
            <a:r>
              <a:rPr lang="en-US" sz="2400" dirty="0"/>
              <a:t>Ensure that you read and understand the eligibility brochure!!!!!</a:t>
            </a:r>
          </a:p>
        </p:txBody>
      </p:sp>
      <p:pic>
        <p:nvPicPr>
          <p:cNvPr id="4" name="Picture 3"/>
          <p:cNvPicPr>
            <a:picLocks noChangeAspect="1"/>
          </p:cNvPicPr>
          <p:nvPr/>
        </p:nvPicPr>
        <p:blipFill>
          <a:blip r:embed="rId2"/>
          <a:stretch>
            <a:fillRect/>
          </a:stretch>
        </p:blipFill>
        <p:spPr>
          <a:xfrm>
            <a:off x="1600200" y="2043024"/>
            <a:ext cx="5525037" cy="4588242"/>
          </a:xfrm>
          <a:prstGeom prst="rect">
            <a:avLst/>
          </a:prstGeom>
        </p:spPr>
      </p:pic>
      <p:pic>
        <p:nvPicPr>
          <p:cNvPr id="5" name="Picture 4">
            <a:extLst>
              <a:ext uri="{FF2B5EF4-FFF2-40B4-BE49-F238E27FC236}">
                <a16:creationId xmlns:a16="http://schemas.microsoft.com/office/drawing/2014/main" id="{BF778527-479F-325C-B20C-44222A43E3D8}"/>
              </a:ext>
            </a:extLst>
          </p:cNvPr>
          <p:cNvPicPr>
            <a:picLocks noChangeAspect="1"/>
          </p:cNvPicPr>
          <p:nvPr/>
        </p:nvPicPr>
        <p:blipFill>
          <a:blip r:embed="rId3"/>
          <a:stretch>
            <a:fillRect/>
          </a:stretch>
        </p:blipFill>
        <p:spPr>
          <a:xfrm>
            <a:off x="1600199" y="2066926"/>
            <a:ext cx="5525037" cy="4660899"/>
          </a:xfrm>
          <a:prstGeom prst="rect">
            <a:avLst/>
          </a:prstGeom>
        </p:spPr>
      </p:pic>
    </p:spTree>
    <p:extLst>
      <p:ext uri="{BB962C8B-B14F-4D97-AF65-F5344CB8AC3E}">
        <p14:creationId xmlns:p14="http://schemas.microsoft.com/office/powerpoint/2010/main" val="3450133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Supervise your young children!</a:t>
            </a:r>
            <a:br>
              <a:rPr lang="en-US" dirty="0"/>
            </a:br>
            <a:br>
              <a:rPr lang="en-US" dirty="0"/>
            </a:br>
            <a:br>
              <a:rPr lang="en-US" dirty="0"/>
            </a:br>
            <a:endParaRPr lang="en-US" dirty="0"/>
          </a:p>
        </p:txBody>
      </p:sp>
      <p:sp>
        <p:nvSpPr>
          <p:cNvPr id="3" name="Text Placeholder 2"/>
          <p:cNvSpPr>
            <a:spLocks noGrp="1"/>
          </p:cNvSpPr>
          <p:nvPr>
            <p:ph type="body" idx="1"/>
          </p:nvPr>
        </p:nvSpPr>
        <p:spPr/>
        <p:txBody>
          <a:bodyPr/>
          <a:lstStyle/>
          <a:p>
            <a:endParaRPr lang="en-US" dirty="0"/>
          </a:p>
        </p:txBody>
      </p:sp>
      <p:pic>
        <p:nvPicPr>
          <p:cNvPr id="4" name="Picture 3" descr="Sign In | Flickr - Photo Shar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2209800"/>
            <a:ext cx="4343400" cy="4343400"/>
          </a:xfrm>
          <a:prstGeom prst="rect">
            <a:avLst/>
          </a:prstGeom>
        </p:spPr>
      </p:pic>
    </p:spTree>
    <p:extLst>
      <p:ext uri="{BB962C8B-B14F-4D97-AF65-F5344CB8AC3E}">
        <p14:creationId xmlns:p14="http://schemas.microsoft.com/office/powerpoint/2010/main" val="27997342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600200"/>
          </a:xfrm>
        </p:spPr>
        <p:txBody>
          <a:bodyPr>
            <a:normAutofit fontScale="90000"/>
          </a:bodyPr>
          <a:lstStyle/>
          <a:p>
            <a:br>
              <a:rPr lang="en-US" dirty="0"/>
            </a:br>
            <a:br>
              <a:rPr lang="en-US" dirty="0"/>
            </a:br>
            <a:r>
              <a:rPr lang="en-US" sz="7300" dirty="0">
                <a:solidFill>
                  <a:srgbClr val="FF0000"/>
                </a:solidFill>
              </a:rPr>
              <a:t>LA Booster Club</a:t>
            </a:r>
            <a:br>
              <a:rPr lang="en-US" dirty="0"/>
            </a:br>
            <a:endParaRPr lang="en-US" dirty="0"/>
          </a:p>
        </p:txBody>
      </p:sp>
      <p:sp>
        <p:nvSpPr>
          <p:cNvPr id="3" name="Content Placeholder 2"/>
          <p:cNvSpPr>
            <a:spLocks noGrp="1"/>
          </p:cNvSpPr>
          <p:nvPr>
            <p:ph idx="1"/>
          </p:nvPr>
        </p:nvSpPr>
        <p:spPr/>
        <p:txBody>
          <a:bodyPr>
            <a:normAutofit lnSpcReduction="10000"/>
          </a:bodyPr>
          <a:lstStyle/>
          <a:p>
            <a:pPr marL="571500" indent="-571500"/>
            <a:r>
              <a:rPr lang="en-US" sz="3600" dirty="0"/>
              <a:t>Become a member</a:t>
            </a:r>
          </a:p>
          <a:p>
            <a:pPr marL="1128713" lvl="1" indent="-571500"/>
            <a:r>
              <a:rPr lang="en-US" sz="3000" dirty="0"/>
              <a:t>Stop by and see Tara Mundt and/or Robin Randall to find out how.</a:t>
            </a:r>
          </a:p>
          <a:p>
            <a:pPr marL="571500" indent="-571500"/>
            <a:r>
              <a:rPr lang="en-US" sz="3600" dirty="0"/>
              <a:t>There is a huge need for parents to sign up to work 1 two hour shift per child each season.</a:t>
            </a:r>
          </a:p>
          <a:p>
            <a:pPr indent="0" algn="ctr">
              <a:buNone/>
            </a:pPr>
            <a:r>
              <a:rPr lang="en-US" sz="3600" dirty="0">
                <a:solidFill>
                  <a:srgbClr val="FF0000"/>
                </a:solidFill>
              </a:rPr>
              <a:t>They are Rock Stars for our community </a:t>
            </a:r>
          </a:p>
        </p:txBody>
      </p:sp>
    </p:spTree>
    <p:extLst>
      <p:ext uri="{BB962C8B-B14F-4D97-AF65-F5344CB8AC3E}">
        <p14:creationId xmlns:p14="http://schemas.microsoft.com/office/powerpoint/2010/main" val="22112891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2800" dirty="0">
                <a:solidFill>
                  <a:schemeClr val="accent6"/>
                </a:solidFill>
              </a:rPr>
              <a:t>In the summer of 2019, messaged 26 current and former Lewiston-Altura student-athletes. I simply asked them 2 questions…..</a:t>
            </a:r>
            <a:br>
              <a:rPr lang="en-US" sz="2800" dirty="0"/>
            </a:br>
            <a:br>
              <a:rPr lang="en-US" sz="2800" dirty="0"/>
            </a:br>
            <a:br>
              <a:rPr lang="en-US" sz="2800" dirty="0"/>
            </a:br>
            <a:endParaRPr lang="en-US" sz="2800" dirty="0"/>
          </a:p>
        </p:txBody>
      </p:sp>
      <p:sp>
        <p:nvSpPr>
          <p:cNvPr id="3" name="Subtitle 2"/>
          <p:cNvSpPr>
            <a:spLocks noGrp="1"/>
          </p:cNvSpPr>
          <p:nvPr>
            <p:ph type="subTitle" idx="1"/>
          </p:nvPr>
        </p:nvSpPr>
        <p:spPr>
          <a:xfrm>
            <a:off x="914400" y="3632200"/>
            <a:ext cx="7315200" cy="1854199"/>
          </a:xfrm>
        </p:spPr>
        <p:txBody>
          <a:bodyPr>
            <a:normAutofit lnSpcReduction="10000"/>
          </a:bodyPr>
          <a:lstStyle/>
          <a:p>
            <a:pPr marL="457200" indent="-457200" algn="l">
              <a:buFont typeface="+mj-lt"/>
              <a:buAutoNum type="arabicPeriod"/>
            </a:pPr>
            <a:r>
              <a:rPr lang="en-US" sz="3000" dirty="0"/>
              <a:t>As an athlete, what do you expect from your coach?</a:t>
            </a:r>
          </a:p>
          <a:p>
            <a:pPr marL="457200" indent="-457200" algn="l">
              <a:buFont typeface="+mj-lt"/>
              <a:buAutoNum type="arabicPeriod"/>
            </a:pPr>
            <a:r>
              <a:rPr lang="en-US" sz="3000" dirty="0"/>
              <a:t>As an athlete, what do you expect from your parents?</a:t>
            </a:r>
          </a:p>
          <a:p>
            <a:pPr marL="457200" indent="-457200" algn="l">
              <a:buFont typeface="+mj-lt"/>
              <a:buAutoNum type="arabicPeriod"/>
            </a:pPr>
            <a:endParaRPr lang="en-US" dirty="0"/>
          </a:p>
          <a:p>
            <a:endParaRPr lang="en-US" dirty="0"/>
          </a:p>
        </p:txBody>
      </p:sp>
    </p:spTree>
    <p:extLst>
      <p:ext uri="{BB962C8B-B14F-4D97-AF65-F5344CB8AC3E}">
        <p14:creationId xmlns:p14="http://schemas.microsoft.com/office/powerpoint/2010/main" val="1629237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642747922"/>
              </p:ext>
            </p:extLst>
          </p:nvPr>
        </p:nvGraphicFramePr>
        <p:xfrm>
          <a:off x="523875" y="971550"/>
          <a:ext cx="8096250" cy="49149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17290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894691265"/>
              </p:ext>
            </p:extLst>
          </p:nvPr>
        </p:nvGraphicFramePr>
        <p:xfrm>
          <a:off x="609600" y="695325"/>
          <a:ext cx="7924800" cy="54673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813502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6"/>
                </a:solidFill>
              </a:rPr>
              <a:t>Quote from Justin </a:t>
            </a:r>
            <a:r>
              <a:rPr lang="en-US" dirty="0" err="1">
                <a:solidFill>
                  <a:schemeClr val="accent6"/>
                </a:solidFill>
              </a:rPr>
              <a:t>Puetz</a:t>
            </a:r>
            <a:endParaRPr lang="en-US" dirty="0">
              <a:solidFill>
                <a:schemeClr val="accent6"/>
              </a:solidFill>
            </a:endParaRPr>
          </a:p>
        </p:txBody>
      </p:sp>
      <p:sp>
        <p:nvSpPr>
          <p:cNvPr id="3" name="Content Placeholder 2"/>
          <p:cNvSpPr>
            <a:spLocks noGrp="1"/>
          </p:cNvSpPr>
          <p:nvPr>
            <p:ph idx="1"/>
          </p:nvPr>
        </p:nvSpPr>
        <p:spPr/>
        <p:txBody>
          <a:bodyPr>
            <a:normAutofit/>
          </a:bodyPr>
          <a:lstStyle/>
          <a:p>
            <a:pPr marL="342900" marR="0">
              <a:spcBef>
                <a:spcPts val="0"/>
              </a:spcBef>
              <a:spcAft>
                <a:spcPts val="0"/>
              </a:spcAft>
            </a:pPr>
            <a:r>
              <a:rPr lang="en-US" dirty="0">
                <a:effectLst/>
                <a:latin typeface="Times New Roman" panose="02020603050405020304" pitchFamily="18" charset="0"/>
              </a:rPr>
              <a:t>I expect my coach(s) to lead with principles. I would expect them to lay out a set of expectations of how each player and coach are to act as a member of the team. I expect them to lead from the top down. And most importantly, how to teach us boys to become men. It's not just a seasonal thing in my opinion, a coach plays a very important role in a persons life, in and out of season, and even beyond high school.</a:t>
            </a:r>
          </a:p>
          <a:p>
            <a:pPr marL="342900" marR="0">
              <a:spcBef>
                <a:spcPts val="0"/>
              </a:spcBef>
              <a:spcAft>
                <a:spcPts val="0"/>
              </a:spcAft>
            </a:pPr>
            <a:endParaRPr lang="en-US" sz="1800" dirty="0">
              <a:effectLst/>
              <a:latin typeface="Calibri" panose="020F0502020204030204" pitchFamily="34" charset="0"/>
            </a:endParaRPr>
          </a:p>
          <a:p>
            <a:pPr marL="342900" marR="0">
              <a:spcBef>
                <a:spcPts val="0"/>
              </a:spcBef>
              <a:spcAft>
                <a:spcPts val="0"/>
              </a:spcAft>
            </a:pPr>
            <a:r>
              <a:rPr lang="en-US" dirty="0">
                <a:effectLst/>
                <a:latin typeface="Times New Roman" panose="02020603050405020304" pitchFamily="18" charset="0"/>
              </a:rPr>
              <a:t>Personally I would expect my parents to parent and my coach to coach. I would never want them to complain to the coaches or try to get them to fight my battles for me. The can talk with me and then I can address the coaches. I would expect my parents to respect me enough to listen to my requests.</a:t>
            </a:r>
          </a:p>
          <a:p>
            <a:pPr marL="0" indent="0">
              <a:buNone/>
            </a:pPr>
            <a:endParaRPr lang="en-US" dirty="0"/>
          </a:p>
        </p:txBody>
      </p:sp>
    </p:spTree>
    <p:extLst>
      <p:ext uri="{BB962C8B-B14F-4D97-AF65-F5344CB8AC3E}">
        <p14:creationId xmlns:p14="http://schemas.microsoft.com/office/powerpoint/2010/main" val="32295993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Goals  vs  purpose</a:t>
            </a:r>
          </a:p>
        </p:txBody>
      </p:sp>
      <p:sp>
        <p:nvSpPr>
          <p:cNvPr id="3" name="Content Placeholder 2"/>
          <p:cNvSpPr>
            <a:spLocks noGrp="1"/>
          </p:cNvSpPr>
          <p:nvPr>
            <p:ph idx="1"/>
          </p:nvPr>
        </p:nvSpPr>
        <p:spPr/>
        <p:txBody>
          <a:bodyPr/>
          <a:lstStyle/>
          <a:p>
            <a:r>
              <a:rPr lang="en-US" dirty="0"/>
              <a:t>Goals are performance based</a:t>
            </a:r>
          </a:p>
          <a:p>
            <a:pPr lvl="1"/>
            <a:r>
              <a:rPr lang="en-US" dirty="0"/>
              <a:t>Winning games</a:t>
            </a:r>
          </a:p>
          <a:p>
            <a:pPr lvl="1"/>
            <a:r>
              <a:rPr lang="en-US" dirty="0"/>
              <a:t>Conference and section championships</a:t>
            </a:r>
          </a:p>
          <a:p>
            <a:pPr lvl="1"/>
            <a:r>
              <a:rPr lang="en-US" dirty="0"/>
              <a:t>Individual performance goals</a:t>
            </a:r>
          </a:p>
          <a:p>
            <a:pPr marL="0" indent="0">
              <a:buNone/>
            </a:pPr>
            <a:endParaRPr lang="en-US" dirty="0"/>
          </a:p>
          <a:p>
            <a:r>
              <a:rPr lang="en-US" dirty="0"/>
              <a:t>Purpose is based on life lessons </a:t>
            </a:r>
          </a:p>
          <a:p>
            <a:pPr lvl="1"/>
            <a:r>
              <a:rPr lang="en-US" dirty="0"/>
              <a:t>Why a student plays</a:t>
            </a:r>
          </a:p>
          <a:p>
            <a:pPr lvl="1"/>
            <a:r>
              <a:rPr lang="en-US" dirty="0"/>
              <a:t>Why a </a:t>
            </a:r>
            <a:r>
              <a:rPr lang="en-US"/>
              <a:t>coach coaches</a:t>
            </a:r>
            <a:endParaRPr lang="en-US" dirty="0"/>
          </a:p>
          <a:p>
            <a:pPr lvl="1"/>
            <a:endParaRPr lang="en-US" dirty="0"/>
          </a:p>
        </p:txBody>
      </p:sp>
    </p:spTree>
    <p:extLst>
      <p:ext uri="{BB962C8B-B14F-4D97-AF65-F5344CB8AC3E}">
        <p14:creationId xmlns:p14="http://schemas.microsoft.com/office/powerpoint/2010/main" val="1748135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en-US"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Rectangle 6"/>
          <p:cNvSpPr>
            <a:spLocks noChangeArrowheads="1"/>
          </p:cNvSpPr>
          <p:nvPr/>
        </p:nvSpPr>
        <p:spPr bwMode="auto">
          <a:xfrm>
            <a:off x="152400" y="17621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7"/>
          <p:cNvSpPr>
            <a:spLocks noChangeArrowheads="1"/>
          </p:cNvSpPr>
          <p:nvPr/>
        </p:nvSpPr>
        <p:spPr bwMode="auto">
          <a:xfrm>
            <a:off x="152400" y="2219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9"/>
          <p:cNvSpPr>
            <a:spLocks noChangeArrowheads="1"/>
          </p:cNvSpPr>
          <p:nvPr/>
        </p:nvSpPr>
        <p:spPr bwMode="auto">
          <a:xfrm>
            <a:off x="0" y="3152744"/>
            <a:ext cx="184731"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0" rIns="9144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cxnSp>
        <p:nvCxnSpPr>
          <p:cNvPr id="13" name="Straight Arrow Connector 12"/>
          <p:cNvCxnSpPr/>
          <p:nvPr/>
        </p:nvCxnSpPr>
        <p:spPr>
          <a:xfrm flipH="1">
            <a:off x="1841863" y="5562600"/>
            <a:ext cx="2182176" cy="348888"/>
          </a:xfrm>
          <a:prstGeom prst="straightConnector1">
            <a:avLst/>
          </a:prstGeom>
          <a:ln w="76200">
            <a:solidFill>
              <a:srgbClr val="0070C0"/>
            </a:solidFill>
            <a:tailEnd type="triangle"/>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flipH="1" flipV="1">
            <a:off x="1828800" y="1937181"/>
            <a:ext cx="1752599" cy="1041264"/>
          </a:xfrm>
          <a:prstGeom prst="straightConnector1">
            <a:avLst/>
          </a:prstGeom>
          <a:ln w="76200">
            <a:solidFill>
              <a:schemeClr val="accent6">
                <a:lumMod val="75000"/>
              </a:schemeClr>
            </a:solidFill>
            <a:tailEnd type="triangle"/>
          </a:ln>
        </p:spPr>
        <p:style>
          <a:lnRef idx="3">
            <a:schemeClr val="accent1"/>
          </a:lnRef>
          <a:fillRef idx="0">
            <a:schemeClr val="accent1"/>
          </a:fillRef>
          <a:effectRef idx="2">
            <a:schemeClr val="accent1"/>
          </a:effectRef>
          <a:fontRef idx="minor">
            <a:schemeClr val="tx1"/>
          </a:fontRef>
        </p:style>
      </p:cxnSp>
      <p:pic>
        <p:nvPicPr>
          <p:cNvPr id="8" name="Picture 7">
            <a:extLst>
              <a:ext uri="{FF2B5EF4-FFF2-40B4-BE49-F238E27FC236}">
                <a16:creationId xmlns:a16="http://schemas.microsoft.com/office/drawing/2014/main" id="{FB704424-811E-0A1C-D9B7-07761B25577E}"/>
              </a:ext>
            </a:extLst>
          </p:cNvPr>
          <p:cNvPicPr>
            <a:picLocks noChangeAspect="1"/>
          </p:cNvPicPr>
          <p:nvPr/>
        </p:nvPicPr>
        <p:blipFill>
          <a:blip r:embed="rId2"/>
          <a:stretch>
            <a:fillRect/>
          </a:stretch>
        </p:blipFill>
        <p:spPr>
          <a:xfrm>
            <a:off x="0" y="381003"/>
            <a:ext cx="9144000" cy="6095993"/>
          </a:xfrm>
          <a:prstGeom prst="rect">
            <a:avLst/>
          </a:prstGeom>
        </p:spPr>
      </p:pic>
      <p:cxnSp>
        <p:nvCxnSpPr>
          <p:cNvPr id="11" name="Straight Arrow Connector 10">
            <a:extLst>
              <a:ext uri="{FF2B5EF4-FFF2-40B4-BE49-F238E27FC236}">
                <a16:creationId xmlns:a16="http://schemas.microsoft.com/office/drawing/2014/main" id="{A2224E82-48F8-9BC6-319A-02597C7E4CB6}"/>
              </a:ext>
            </a:extLst>
          </p:cNvPr>
          <p:cNvCxnSpPr>
            <a:cxnSpLocks/>
          </p:cNvCxnSpPr>
          <p:nvPr/>
        </p:nvCxnSpPr>
        <p:spPr>
          <a:xfrm flipH="1">
            <a:off x="2514600" y="345802"/>
            <a:ext cx="1898360" cy="1138907"/>
          </a:xfrm>
          <a:prstGeom prst="straightConnector1">
            <a:avLst/>
          </a:prstGeom>
          <a:ln w="76200">
            <a:solidFill>
              <a:schemeClr val="accent6">
                <a:lumMod val="75000"/>
              </a:schemeClr>
            </a:solidFill>
            <a:tailEnd type="triangle"/>
          </a:ln>
        </p:spPr>
        <p:style>
          <a:lnRef idx="3">
            <a:schemeClr val="accent1"/>
          </a:lnRef>
          <a:fillRef idx="0">
            <a:schemeClr val="accent1"/>
          </a:fillRef>
          <a:effectRef idx="2">
            <a:schemeClr val="accent1"/>
          </a:effectRef>
          <a:fontRef idx="minor">
            <a:schemeClr val="tx1"/>
          </a:fontRef>
        </p:style>
      </p:cxnSp>
      <p:cxnSp>
        <p:nvCxnSpPr>
          <p:cNvPr id="12" name="Straight Arrow Connector 11">
            <a:extLst>
              <a:ext uri="{FF2B5EF4-FFF2-40B4-BE49-F238E27FC236}">
                <a16:creationId xmlns:a16="http://schemas.microsoft.com/office/drawing/2014/main" id="{4F87C11B-E6A1-76C5-1EB6-5FEEB24D3A2F}"/>
              </a:ext>
            </a:extLst>
          </p:cNvPr>
          <p:cNvCxnSpPr/>
          <p:nvPr/>
        </p:nvCxnSpPr>
        <p:spPr>
          <a:xfrm flipH="1" flipV="1">
            <a:off x="3352800" y="1990725"/>
            <a:ext cx="1752599" cy="1041264"/>
          </a:xfrm>
          <a:prstGeom prst="straightConnector1">
            <a:avLst/>
          </a:prstGeom>
          <a:ln w="76200">
            <a:solidFill>
              <a:schemeClr val="accent6">
                <a:lumMod val="75000"/>
              </a:schemeClr>
            </a:solidFill>
            <a:tailEnd type="triangle"/>
          </a:ln>
        </p:spPr>
        <p:style>
          <a:lnRef idx="3">
            <a:schemeClr val="accent1"/>
          </a:lnRef>
          <a:fillRef idx="0">
            <a:schemeClr val="accent1"/>
          </a:fillRef>
          <a:effectRef idx="2">
            <a:schemeClr val="accent1"/>
          </a:effectRef>
          <a:fontRef idx="minor">
            <a:schemeClr val="tx1"/>
          </a:fontRef>
        </p:style>
      </p:cxnSp>
      <p:sp>
        <p:nvSpPr>
          <p:cNvPr id="10" name="TextBox 9">
            <a:extLst>
              <a:ext uri="{FF2B5EF4-FFF2-40B4-BE49-F238E27FC236}">
                <a16:creationId xmlns:a16="http://schemas.microsoft.com/office/drawing/2014/main" id="{4C90620E-E083-0DFE-3306-77948F7FA195}"/>
              </a:ext>
            </a:extLst>
          </p:cNvPr>
          <p:cNvSpPr txBox="1"/>
          <p:nvPr/>
        </p:nvSpPr>
        <p:spPr>
          <a:xfrm>
            <a:off x="4762500" y="270244"/>
            <a:ext cx="2971800" cy="1015663"/>
          </a:xfrm>
          <a:prstGeom prst="rect">
            <a:avLst/>
          </a:prstGeom>
          <a:noFill/>
        </p:spPr>
        <p:txBody>
          <a:bodyPr wrap="square" rtlCol="0">
            <a:spAutoFit/>
          </a:bodyPr>
          <a:lstStyle/>
          <a:p>
            <a:r>
              <a:rPr lang="en-US" sz="2000" dirty="0">
                <a:solidFill>
                  <a:srgbClr val="00B0F0"/>
                </a:solidFill>
              </a:rPr>
              <a:t>Access my website by clicking on Staff, then District Administration</a:t>
            </a:r>
            <a:endParaRPr lang="en-US" sz="2000" dirty="0"/>
          </a:p>
        </p:txBody>
      </p:sp>
    </p:spTree>
    <p:extLst>
      <p:ext uri="{BB962C8B-B14F-4D97-AF65-F5344CB8AC3E}">
        <p14:creationId xmlns:p14="http://schemas.microsoft.com/office/powerpoint/2010/main" val="6014283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4360" y="753534"/>
            <a:ext cx="7955280" cy="5190066"/>
          </a:xfrm>
        </p:spPr>
        <p:txBody>
          <a:bodyPr>
            <a:normAutofit/>
          </a:bodyPr>
          <a:lstStyle/>
          <a:p>
            <a:pPr algn="ctr"/>
            <a:r>
              <a:rPr lang="en-US" dirty="0">
                <a:solidFill>
                  <a:schemeClr val="accent6"/>
                </a:solidFill>
              </a:rPr>
              <a:t>Individual sport meetings</a:t>
            </a:r>
            <a:br>
              <a:rPr lang="en-US" dirty="0"/>
            </a:br>
            <a:br>
              <a:rPr lang="en-US" sz="2400" dirty="0"/>
            </a:br>
            <a:r>
              <a:rPr lang="en-US" sz="2400" dirty="0"/>
              <a:t>Football</a:t>
            </a:r>
            <a:r>
              <a:rPr lang="en-US" sz="2400"/>
              <a:t>: Cafeteria</a:t>
            </a:r>
            <a:br>
              <a:rPr lang="en-US" sz="2400" dirty="0"/>
            </a:br>
            <a:r>
              <a:rPr lang="en-US" sz="2400" dirty="0"/>
              <a:t>Cross country: C wing classroom</a:t>
            </a:r>
            <a:br>
              <a:rPr lang="en-US" sz="2400" dirty="0"/>
            </a:br>
            <a:r>
              <a:rPr lang="en-US" sz="2400" dirty="0"/>
              <a:t>Volleyball: C gym</a:t>
            </a:r>
            <a:br>
              <a:rPr lang="en-US" sz="2400" dirty="0"/>
            </a:br>
            <a:r>
              <a:rPr lang="en-US" sz="2400" dirty="0"/>
              <a:t>dance: Classroom TBD</a:t>
            </a:r>
            <a:br>
              <a:rPr lang="en-US" sz="2400" dirty="0"/>
            </a:br>
            <a:br>
              <a:rPr lang="en-US" dirty="0"/>
            </a:br>
            <a:br>
              <a:rPr lang="en-US" dirty="0"/>
            </a:br>
            <a:endParaRPr lang="en-US" dirty="0"/>
          </a:p>
        </p:txBody>
      </p:sp>
    </p:spTree>
    <p:extLst>
      <p:ext uri="{BB962C8B-B14F-4D97-AF65-F5344CB8AC3E}">
        <p14:creationId xmlns:p14="http://schemas.microsoft.com/office/powerpoint/2010/main" val="4571132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2734270"/>
            <a:ext cx="6857999" cy="1456730"/>
          </a:xfrm>
          <a:prstGeom prst="rect">
            <a:avLst/>
          </a:prstGeom>
          <a:noFill/>
        </p:spPr>
        <p:txBody>
          <a:bodyPr>
            <a:prstTxWarp prst="textChevron">
              <a:avLst/>
            </a:prstTxWarp>
            <a:spAutoFit/>
            <a:scene3d>
              <a:camera prst="perspectiveContrastingLeftFacing"/>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en-US" sz="5400" b="1" dirty="0">
                <a:ln w="11430"/>
                <a:solidFill>
                  <a:srgbClr val="FF0000"/>
                </a:solidFill>
                <a:effectLst>
                  <a:outerShdw blurRad="60007" dir="1500000" sy="-30000" kx="800400" algn="bl" rotWithShape="0">
                    <a:prstClr val="black">
                      <a:alpha val="20000"/>
                    </a:prstClr>
                  </a:outerShdw>
                </a:effectLst>
                <a:latin typeface="Arial" charset="0"/>
              </a:rPr>
              <a:t>Thank</a:t>
            </a:r>
            <a:r>
              <a:rPr lang="en-US" sz="5400" b="1" dirty="0">
                <a:ln w="11430"/>
                <a:solidFill>
                  <a:srgbClr val="FF0000"/>
                </a:solidFill>
                <a:effectLst>
                  <a:outerShdw blurRad="50800" dist="39000" dir="5460000" algn="tl">
                    <a:srgbClr val="000000">
                      <a:alpha val="38000"/>
                    </a:srgbClr>
                  </a:outerShdw>
                </a:effectLst>
                <a:latin typeface="Arial" charset="0"/>
              </a:rPr>
              <a:t> You!!</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3DEF70-E44F-DDA2-19DB-D9B9007EB406}"/>
              </a:ext>
            </a:extLst>
          </p:cNvPr>
          <p:cNvPicPr>
            <a:picLocks noChangeAspect="1"/>
          </p:cNvPicPr>
          <p:nvPr/>
        </p:nvPicPr>
        <p:blipFill>
          <a:blip r:embed="rId2"/>
          <a:stretch>
            <a:fillRect/>
          </a:stretch>
        </p:blipFill>
        <p:spPr>
          <a:xfrm>
            <a:off x="0" y="381001"/>
            <a:ext cx="9144000" cy="6096000"/>
          </a:xfrm>
          <a:prstGeom prst="rect">
            <a:avLst/>
          </a:prstGeom>
        </p:spPr>
      </p:pic>
      <p:cxnSp>
        <p:nvCxnSpPr>
          <p:cNvPr id="4" name="Straight Arrow Connector 3">
            <a:extLst>
              <a:ext uri="{FF2B5EF4-FFF2-40B4-BE49-F238E27FC236}">
                <a16:creationId xmlns:a16="http://schemas.microsoft.com/office/drawing/2014/main" id="{B1E9C6EB-182F-9199-C358-31A5ED7F22AC}"/>
              </a:ext>
            </a:extLst>
          </p:cNvPr>
          <p:cNvCxnSpPr/>
          <p:nvPr/>
        </p:nvCxnSpPr>
        <p:spPr>
          <a:xfrm flipH="1" flipV="1">
            <a:off x="1524000" y="4648200"/>
            <a:ext cx="1752599" cy="1041264"/>
          </a:xfrm>
          <a:prstGeom prst="straightConnector1">
            <a:avLst/>
          </a:prstGeom>
          <a:ln w="76200">
            <a:solidFill>
              <a:schemeClr val="accent6">
                <a:lumMod val="75000"/>
              </a:schemeClr>
            </a:solidFill>
            <a:tailEnd type="triangle"/>
          </a:ln>
        </p:spPr>
        <p:style>
          <a:lnRef idx="3">
            <a:schemeClr val="accent1"/>
          </a:lnRef>
          <a:fillRef idx="0">
            <a:schemeClr val="accent1"/>
          </a:fillRef>
          <a:effectRef idx="2">
            <a:schemeClr val="accent1"/>
          </a:effectRef>
          <a:fontRef idx="minor">
            <a:schemeClr val="tx1"/>
          </a:fontRef>
        </p:style>
      </p:cxnSp>
      <p:sp>
        <p:nvSpPr>
          <p:cNvPr id="5" name="TextBox 4">
            <a:extLst>
              <a:ext uri="{FF2B5EF4-FFF2-40B4-BE49-F238E27FC236}">
                <a16:creationId xmlns:a16="http://schemas.microsoft.com/office/drawing/2014/main" id="{1267FCF7-85D3-3D39-1F42-62680AFD36F4}"/>
              </a:ext>
            </a:extLst>
          </p:cNvPr>
          <p:cNvSpPr txBox="1"/>
          <p:nvPr/>
        </p:nvSpPr>
        <p:spPr>
          <a:xfrm>
            <a:off x="3305174" y="5504798"/>
            <a:ext cx="4187365" cy="369332"/>
          </a:xfrm>
          <a:prstGeom prst="rect">
            <a:avLst/>
          </a:prstGeom>
          <a:noFill/>
        </p:spPr>
        <p:txBody>
          <a:bodyPr wrap="none" rtlCol="0">
            <a:spAutoFit/>
          </a:bodyPr>
          <a:lstStyle/>
          <a:p>
            <a:r>
              <a:rPr lang="en-US" dirty="0">
                <a:solidFill>
                  <a:srgbClr val="00B0F0"/>
                </a:solidFill>
              </a:rPr>
              <a:t>Click to access needed documents</a:t>
            </a:r>
          </a:p>
        </p:txBody>
      </p:sp>
    </p:spTree>
    <p:extLst>
      <p:ext uri="{BB962C8B-B14F-4D97-AF65-F5344CB8AC3E}">
        <p14:creationId xmlns:p14="http://schemas.microsoft.com/office/powerpoint/2010/main" val="9333481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CC7A2-7995-71CE-852F-0FF4FC327712}"/>
              </a:ext>
            </a:extLst>
          </p:cNvPr>
          <p:cNvSpPr>
            <a:spLocks noGrp="1"/>
          </p:cNvSpPr>
          <p:nvPr>
            <p:ph type="title"/>
          </p:nvPr>
        </p:nvSpPr>
        <p:spPr>
          <a:xfrm>
            <a:off x="594360" y="753533"/>
            <a:ext cx="7955280" cy="1227667"/>
          </a:xfrm>
        </p:spPr>
        <p:txBody>
          <a:bodyPr/>
          <a:lstStyle/>
          <a:p>
            <a:r>
              <a:rPr lang="en-US" dirty="0">
                <a:solidFill>
                  <a:srgbClr val="00B0F0"/>
                </a:solidFill>
              </a:rPr>
              <a:t>Online activities registration</a:t>
            </a:r>
          </a:p>
        </p:txBody>
      </p:sp>
      <p:sp>
        <p:nvSpPr>
          <p:cNvPr id="3" name="Text Placeholder 2">
            <a:extLst>
              <a:ext uri="{FF2B5EF4-FFF2-40B4-BE49-F238E27FC236}">
                <a16:creationId xmlns:a16="http://schemas.microsoft.com/office/drawing/2014/main" id="{52E4A66D-FD2A-DE45-844F-E8EABA1AAC88}"/>
              </a:ext>
            </a:extLst>
          </p:cNvPr>
          <p:cNvSpPr>
            <a:spLocks noGrp="1"/>
          </p:cNvSpPr>
          <p:nvPr>
            <p:ph type="body" sz="half" idx="2"/>
          </p:nvPr>
        </p:nvSpPr>
        <p:spPr>
          <a:xfrm>
            <a:off x="685800" y="1752600"/>
            <a:ext cx="7772400" cy="4648200"/>
          </a:xfrm>
        </p:spPr>
        <p:txBody>
          <a:bodyPr>
            <a:normAutofit fontScale="92500" lnSpcReduction="10000"/>
          </a:bodyPr>
          <a:lstStyle/>
          <a:p>
            <a:pPr marL="342900" indent="-342900">
              <a:buFont typeface="Arial" panose="020B0604020202020204" pitchFamily="34" charset="0"/>
              <a:buChar char="•"/>
            </a:pPr>
            <a:r>
              <a:rPr lang="en-US" sz="2000" dirty="0"/>
              <a:t>The District has purchased a program for online registration and payments for activities. </a:t>
            </a:r>
          </a:p>
          <a:p>
            <a:pPr marL="342900" indent="-342900">
              <a:buFont typeface="Arial" panose="020B0604020202020204" pitchFamily="34" charset="0"/>
              <a:buChar char="•"/>
            </a:pPr>
            <a:r>
              <a:rPr lang="en-US" sz="2000" dirty="0"/>
              <a:t>Payments can be made online with a 3% + 30 cents convenience fee is paid to the service we are using. You are still able to pay at the HS office if you wish. </a:t>
            </a:r>
          </a:p>
          <a:p>
            <a:pPr marL="342900" indent="-342900">
              <a:buFont typeface="Arial" panose="020B0604020202020204" pitchFamily="34" charset="0"/>
              <a:buChar char="•"/>
            </a:pPr>
            <a:r>
              <a:rPr lang="en-US" sz="2000" dirty="0"/>
              <a:t>ALL forms (other than the physical form) MUST be filled out online. Paper forms are not going to be accepted. Laptops can be made available to be used at the high school if you do not </a:t>
            </a:r>
            <a:r>
              <a:rPr lang="en-US" sz="2000"/>
              <a:t>have access at home. </a:t>
            </a:r>
            <a:endParaRPr lang="en-US" sz="2000" dirty="0"/>
          </a:p>
          <a:p>
            <a:pPr marL="342900" indent="-342900">
              <a:buFont typeface="Arial" panose="020B0604020202020204" pitchFamily="34" charset="0"/>
              <a:buChar char="•"/>
            </a:pPr>
            <a:r>
              <a:rPr lang="en-US" sz="2000" dirty="0"/>
              <a:t>This program is not available yet, but will be by August 10, so you do not need to register, turn in forms, or pay at the office. All of this can be done online. </a:t>
            </a:r>
          </a:p>
          <a:p>
            <a:pPr marL="342900" indent="-342900">
              <a:buFont typeface="Arial" panose="020B0604020202020204" pitchFamily="34" charset="0"/>
              <a:buChar char="•"/>
            </a:pPr>
            <a:r>
              <a:rPr lang="en-US" sz="2000" dirty="0"/>
              <a:t>The only thing that will still need to be done as it has in the past is the Sports Physical. That form needs to be taken to your physician to be filled out and signed. You will still need to turn that into the HS office. This is only needed every 3 years.</a:t>
            </a:r>
          </a:p>
        </p:txBody>
      </p:sp>
    </p:spTree>
    <p:extLst>
      <p:ext uri="{BB962C8B-B14F-4D97-AF65-F5344CB8AC3E}">
        <p14:creationId xmlns:p14="http://schemas.microsoft.com/office/powerpoint/2010/main" val="9559368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857250" y="33639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3" name="Picture 12"/>
          <p:cNvPicPr/>
          <p:nvPr/>
        </p:nvPicPr>
        <p:blipFill rotWithShape="1">
          <a:blip r:embed="rId2"/>
          <a:srcRect l="4006" t="8837" r="17789" b="5929"/>
          <a:stretch/>
        </p:blipFill>
        <p:spPr bwMode="auto">
          <a:xfrm>
            <a:off x="419100" y="289050"/>
            <a:ext cx="8305800" cy="6149726"/>
          </a:xfrm>
          <a:prstGeom prst="rect">
            <a:avLst/>
          </a:prstGeom>
          <a:ln>
            <a:noFill/>
          </a:ln>
          <a:extLst>
            <a:ext uri="{53640926-AAD7-44D8-BBD7-CCE9431645EC}">
              <a14:shadowObscured xmlns:a14="http://schemas.microsoft.com/office/drawing/2010/main"/>
            </a:ext>
          </a:extLst>
        </p:spPr>
      </p:pic>
      <p:pic>
        <p:nvPicPr>
          <p:cNvPr id="17" name="Picture 16" descr="\\data\staffdata$\rihrke\Desktop\cardinal with yellow beak.png"/>
          <p:cNvPicPr/>
          <p:nvPr/>
        </p:nvPicPr>
        <p:blipFill>
          <a:blip r:embed="rId3">
            <a:extLst>
              <a:ext uri="{28A0092B-C50C-407E-A947-70E740481C1C}">
                <a14:useLocalDpi xmlns:a14="http://schemas.microsoft.com/office/drawing/2010/main" val="0"/>
              </a:ext>
            </a:extLst>
          </a:blip>
          <a:srcRect/>
          <a:stretch>
            <a:fillRect/>
          </a:stretch>
        </p:blipFill>
        <p:spPr bwMode="auto">
          <a:xfrm>
            <a:off x="272385" y="3792810"/>
            <a:ext cx="3055940" cy="2997699"/>
          </a:xfrm>
          <a:prstGeom prst="rect">
            <a:avLst/>
          </a:prstGeom>
          <a:noFill/>
          <a:ln>
            <a:noFill/>
          </a:ln>
        </p:spPr>
      </p:pic>
      <p:cxnSp>
        <p:nvCxnSpPr>
          <p:cNvPr id="18" name="Straight Arrow Connector 17"/>
          <p:cNvCxnSpPr/>
          <p:nvPr/>
        </p:nvCxnSpPr>
        <p:spPr>
          <a:xfrm flipV="1">
            <a:off x="4953000" y="4507334"/>
            <a:ext cx="1720185" cy="1159347"/>
          </a:xfrm>
          <a:prstGeom prst="straightConnector1">
            <a:avLst/>
          </a:prstGeom>
          <a:ln w="762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1D04AEA3-0D74-2865-2B6C-414D7F8E4C22}"/>
              </a:ext>
            </a:extLst>
          </p:cNvPr>
          <p:cNvSpPr txBox="1"/>
          <p:nvPr/>
        </p:nvSpPr>
        <p:spPr>
          <a:xfrm>
            <a:off x="3200400" y="5539395"/>
            <a:ext cx="4892686" cy="923330"/>
          </a:xfrm>
          <a:prstGeom prst="rect">
            <a:avLst/>
          </a:prstGeom>
          <a:noFill/>
        </p:spPr>
        <p:txBody>
          <a:bodyPr wrap="none" rtlCol="0">
            <a:spAutoFit/>
          </a:bodyPr>
          <a:lstStyle/>
          <a:p>
            <a:r>
              <a:rPr lang="en-US" b="1" dirty="0">
                <a:solidFill>
                  <a:srgbClr val="FF0000"/>
                </a:solidFill>
              </a:rPr>
              <a:t>Don’t forget to sign up for notifications!!</a:t>
            </a:r>
          </a:p>
          <a:p>
            <a:r>
              <a:rPr lang="en-US" b="1" dirty="0">
                <a:solidFill>
                  <a:srgbClr val="FF0000"/>
                </a:solidFill>
              </a:rPr>
              <a:t>This is the only way you would find out</a:t>
            </a:r>
          </a:p>
          <a:p>
            <a:r>
              <a:rPr lang="en-US" b="1" dirty="0">
                <a:solidFill>
                  <a:srgbClr val="FF0000"/>
                </a:solidFill>
              </a:rPr>
              <a:t>About cancellations and game changes. </a:t>
            </a:r>
          </a:p>
        </p:txBody>
      </p:sp>
    </p:spTree>
    <p:extLst>
      <p:ext uri="{BB962C8B-B14F-4D97-AF65-F5344CB8AC3E}">
        <p14:creationId xmlns:p14="http://schemas.microsoft.com/office/powerpoint/2010/main" val="3207020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Activities Website</a:t>
            </a:r>
            <a:br>
              <a:rPr lang="en-US" dirty="0"/>
            </a:br>
            <a:r>
              <a:rPr lang="en-US" dirty="0">
                <a:hlinkClick r:id="rId2"/>
              </a:rPr>
              <a:t>Link</a:t>
            </a:r>
            <a:endParaRPr lang="en-US" dirty="0"/>
          </a:p>
        </p:txBody>
      </p:sp>
      <p:pic>
        <p:nvPicPr>
          <p:cNvPr id="3" name="Picture 2"/>
          <p:cNvPicPr>
            <a:picLocks noChangeAspect="1"/>
          </p:cNvPicPr>
          <p:nvPr/>
        </p:nvPicPr>
        <p:blipFill>
          <a:blip r:embed="rId3"/>
          <a:stretch>
            <a:fillRect/>
          </a:stretch>
        </p:blipFill>
        <p:spPr>
          <a:xfrm>
            <a:off x="1204442" y="2133600"/>
            <a:ext cx="4881355" cy="4177114"/>
          </a:xfrm>
          <a:prstGeom prst="rect">
            <a:avLst/>
          </a:prstGeom>
        </p:spPr>
      </p:pic>
      <p:cxnSp>
        <p:nvCxnSpPr>
          <p:cNvPr id="4" name="Straight Arrow Connector 3"/>
          <p:cNvCxnSpPr/>
          <p:nvPr/>
        </p:nvCxnSpPr>
        <p:spPr>
          <a:xfrm flipV="1">
            <a:off x="3226019" y="3886200"/>
            <a:ext cx="838200" cy="1066800"/>
          </a:xfrm>
          <a:prstGeom prst="straightConnector1">
            <a:avLst/>
          </a:prstGeom>
          <a:ln w="76200">
            <a:solidFill>
              <a:schemeClr val="accent6">
                <a:lumMod val="75000"/>
              </a:schemeClr>
            </a:solidFill>
            <a:tailEnd type="triangle"/>
          </a:ln>
        </p:spPr>
        <p:style>
          <a:lnRef idx="3">
            <a:schemeClr val="accent1"/>
          </a:lnRef>
          <a:fillRef idx="0">
            <a:schemeClr val="accent1"/>
          </a:fillRef>
          <a:effectRef idx="2">
            <a:schemeClr val="accent1"/>
          </a:effectRef>
          <a:fontRef idx="minor">
            <a:schemeClr val="tx1"/>
          </a:fontRef>
        </p:style>
      </p:cxnSp>
      <p:sp>
        <p:nvSpPr>
          <p:cNvPr id="5" name="TextBox 4">
            <a:extLst>
              <a:ext uri="{FF2B5EF4-FFF2-40B4-BE49-F238E27FC236}">
                <a16:creationId xmlns:a16="http://schemas.microsoft.com/office/drawing/2014/main" id="{0CE17FB7-0099-105C-92FD-7ED0E5953972}"/>
              </a:ext>
            </a:extLst>
          </p:cNvPr>
          <p:cNvSpPr txBox="1"/>
          <p:nvPr/>
        </p:nvSpPr>
        <p:spPr>
          <a:xfrm>
            <a:off x="6400800" y="2362200"/>
            <a:ext cx="2209800" cy="3416320"/>
          </a:xfrm>
          <a:prstGeom prst="rect">
            <a:avLst/>
          </a:prstGeom>
          <a:noFill/>
        </p:spPr>
        <p:txBody>
          <a:bodyPr wrap="square" rtlCol="0">
            <a:spAutoFit/>
          </a:bodyPr>
          <a:lstStyle/>
          <a:p>
            <a:r>
              <a:rPr lang="en-US" sz="2400" dirty="0"/>
              <a:t>This site is the place you can access schedules, scores, rosters, and other activities information.</a:t>
            </a:r>
          </a:p>
        </p:txBody>
      </p:sp>
    </p:spTree>
    <p:extLst>
      <p:ext uri="{BB962C8B-B14F-4D97-AF65-F5344CB8AC3E}">
        <p14:creationId xmlns:p14="http://schemas.microsoft.com/office/powerpoint/2010/main" val="3233670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 name="Picture 2"/>
          <p:cNvPicPr>
            <a:picLocks noChangeAspect="1"/>
          </p:cNvPicPr>
          <p:nvPr/>
        </p:nvPicPr>
        <p:blipFill>
          <a:blip r:embed="rId2"/>
          <a:stretch>
            <a:fillRect/>
          </a:stretch>
        </p:blipFill>
        <p:spPr>
          <a:xfrm>
            <a:off x="31026" y="6532"/>
            <a:ext cx="9112974" cy="6241868"/>
          </a:xfrm>
          <a:prstGeom prst="rect">
            <a:avLst/>
          </a:prstGeom>
        </p:spPr>
      </p:pic>
      <p:cxnSp>
        <p:nvCxnSpPr>
          <p:cNvPr id="4" name="Straight Arrow Connector 3"/>
          <p:cNvCxnSpPr/>
          <p:nvPr/>
        </p:nvCxnSpPr>
        <p:spPr>
          <a:xfrm flipV="1">
            <a:off x="385899" y="1260339"/>
            <a:ext cx="1809750" cy="801416"/>
          </a:xfrm>
          <a:prstGeom prst="straightConnector1">
            <a:avLst/>
          </a:prstGeom>
          <a:ln w="762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1290774" y="4800600"/>
            <a:ext cx="1757226" cy="40277"/>
          </a:xfrm>
          <a:prstGeom prst="straightConnector1">
            <a:avLst/>
          </a:prstGeom>
          <a:ln w="762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5029200" y="1775574"/>
            <a:ext cx="2057400" cy="1351892"/>
          </a:xfrm>
          <a:prstGeom prst="straightConnector1">
            <a:avLst/>
          </a:prstGeom>
          <a:ln w="762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6530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8200" y="457200"/>
            <a:ext cx="6858000" cy="400110"/>
          </a:xfrm>
          <a:prstGeom prst="rect">
            <a:avLst/>
          </a:prstGeom>
        </p:spPr>
        <p:txBody>
          <a:bodyPr wrap="square">
            <a:spAutoFit/>
          </a:bodyPr>
          <a:lstStyle/>
          <a:p>
            <a:r>
              <a:rPr lang="en-US" sz="2000" b="1" dirty="0">
                <a:solidFill>
                  <a:schemeClr val="accent6"/>
                </a:solidFill>
              </a:rPr>
              <a:t>Benefits of Co-curricular or Education-based Activities</a:t>
            </a:r>
            <a:endParaRPr lang="en-US" sz="2000" dirty="0">
              <a:solidFill>
                <a:schemeClr val="accent6"/>
              </a:solidFill>
            </a:endParaRPr>
          </a:p>
        </p:txBody>
      </p:sp>
      <p:sp>
        <p:nvSpPr>
          <p:cNvPr id="4" name="Rectangle 3"/>
          <p:cNvSpPr/>
          <p:nvPr/>
        </p:nvSpPr>
        <p:spPr>
          <a:xfrm>
            <a:off x="841075" y="1110522"/>
            <a:ext cx="7620000" cy="1938992"/>
          </a:xfrm>
          <a:prstGeom prst="rect">
            <a:avLst/>
          </a:prstGeom>
        </p:spPr>
        <p:txBody>
          <a:bodyPr wrap="square">
            <a:spAutoFit/>
          </a:bodyPr>
          <a:lstStyle/>
          <a:p>
            <a:pPr>
              <a:buFont typeface="Arial" panose="020B0604020202020204" pitchFamily="34" charset="0"/>
              <a:buChar char="•"/>
            </a:pPr>
            <a:r>
              <a:rPr lang="en-US" sz="2000" dirty="0"/>
              <a:t>Activities Support the Academic Mission of Schools. They are not a diversion, but rather an extension of a good educational program. Students who participate in activity programs tend to have higher grade-point averages, better attendance records, lower dropout rates and fewer discipline problems than students generally.</a:t>
            </a:r>
          </a:p>
        </p:txBody>
      </p:sp>
      <p:sp>
        <p:nvSpPr>
          <p:cNvPr id="5" name="Rectangle 4"/>
          <p:cNvSpPr/>
          <p:nvPr/>
        </p:nvSpPr>
        <p:spPr>
          <a:xfrm>
            <a:off x="838200" y="3276600"/>
            <a:ext cx="7622875" cy="2554545"/>
          </a:xfrm>
          <a:prstGeom prst="rect">
            <a:avLst/>
          </a:prstGeom>
        </p:spPr>
        <p:txBody>
          <a:bodyPr wrap="square">
            <a:spAutoFit/>
          </a:bodyPr>
          <a:lstStyle/>
          <a:p>
            <a:pPr>
              <a:buFont typeface="Arial" panose="020B0604020202020204" pitchFamily="34" charset="0"/>
              <a:buChar char="•"/>
            </a:pPr>
            <a:r>
              <a:rPr lang="en-US" sz="2000" dirty="0"/>
              <a:t>Activities are Inherently Educational. Activity programs provide valuable lessons and skills for practical situations – like teamwork, fair play, and hard work. Through participation in activity programs, students learn self-discipline, build self-confidence and develop skills to handle competitive situations. These are qualities students need if they are to become responsible adults, productive citizens and skilled professionals.</a:t>
            </a:r>
          </a:p>
        </p:txBody>
      </p:sp>
    </p:spTree>
    <p:extLst>
      <p:ext uri="{BB962C8B-B14F-4D97-AF65-F5344CB8AC3E}">
        <p14:creationId xmlns:p14="http://schemas.microsoft.com/office/powerpoint/2010/main" val="383432261"/>
      </p:ext>
    </p:extLst>
  </p:cSld>
  <p:clrMapOvr>
    <a:masterClrMapping/>
  </p:clrMapOvr>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Template>
  <TotalTime>2212</TotalTime>
  <Words>2409</Words>
  <Application>Microsoft Office PowerPoint</Application>
  <PresentationFormat>On-screen Show (4:3)</PresentationFormat>
  <Paragraphs>155</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Arial Black</vt:lpstr>
      <vt:lpstr>Calibri</vt:lpstr>
      <vt:lpstr>Century Gothic</vt:lpstr>
      <vt:lpstr>Helvetica Neue</vt:lpstr>
      <vt:lpstr>Times New Roman</vt:lpstr>
      <vt:lpstr>Vapor Trail</vt:lpstr>
      <vt:lpstr>Welcome to the 2022-2023 School Year</vt:lpstr>
      <vt:lpstr>Things that must be done before students can Practice!</vt:lpstr>
      <vt:lpstr>PowerPoint Presentation</vt:lpstr>
      <vt:lpstr>PowerPoint Presentation</vt:lpstr>
      <vt:lpstr>Online activities registration</vt:lpstr>
      <vt:lpstr>PowerPoint Presentation</vt:lpstr>
      <vt:lpstr>Activities Website Link</vt:lpstr>
      <vt:lpstr>PowerPoint Presentation</vt:lpstr>
      <vt:lpstr>PowerPoint Presentation</vt:lpstr>
      <vt:lpstr>PowerPoint Presentation</vt:lpstr>
      <vt:lpstr>Common Questions</vt:lpstr>
      <vt:lpstr>PowerPoint Presentation</vt:lpstr>
      <vt:lpstr>PowerPoint Presentation</vt:lpstr>
      <vt:lpstr>PowerPoint Presentation</vt:lpstr>
      <vt:lpstr>PowerPoint Presentation</vt:lpstr>
      <vt:lpstr>PowerPoint Presentation</vt:lpstr>
      <vt:lpstr>PowerPoint Presentation</vt:lpstr>
      <vt:lpstr>Steps for Parents/Students to Follow to Solve a Concern or Issue</vt:lpstr>
      <vt:lpstr>Helpful things to know and do as a parent and student</vt:lpstr>
      <vt:lpstr>Activites Steering Committee  </vt:lpstr>
      <vt:lpstr>Activity fees</vt:lpstr>
      <vt:lpstr>Ensure that you read and understand the eligibility brochure!!!!!</vt:lpstr>
      <vt:lpstr>Supervise your young children!   </vt:lpstr>
      <vt:lpstr>  LA Booster Club </vt:lpstr>
      <vt:lpstr>In the summer of 2019, messaged 26 current and former Lewiston-Altura student-athletes. I simply asked them 2 questions…..   </vt:lpstr>
      <vt:lpstr>PowerPoint Presentation</vt:lpstr>
      <vt:lpstr>PowerPoint Presentation</vt:lpstr>
      <vt:lpstr>Quote from Justin Puetz</vt:lpstr>
      <vt:lpstr>Goals  vs  purpose</vt:lpstr>
      <vt:lpstr>Individual sport meetings  Football: Cafeteria Cross country: C wing classroom Volleyball: C gym dance: Classroom TBD   </vt:lpstr>
      <vt:lpstr>PowerPoint Presentation</vt:lpstr>
    </vt:vector>
  </TitlesOfParts>
  <Company>ISD857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TECHNOLOGY DEPARTMENT</dc:creator>
  <cp:lastModifiedBy>Brian Menk</cp:lastModifiedBy>
  <cp:revision>113</cp:revision>
  <dcterms:created xsi:type="dcterms:W3CDTF">2011-08-01T15:41:50Z</dcterms:created>
  <dcterms:modified xsi:type="dcterms:W3CDTF">2022-08-09T15:59:11Z</dcterms:modified>
</cp:coreProperties>
</file>